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6" r:id="rId1"/>
  </p:sldMasterIdLst>
  <p:notesMasterIdLst>
    <p:notesMasterId r:id="rId19"/>
  </p:notesMasterIdLst>
  <p:sldIdLst>
    <p:sldId id="258" r:id="rId2"/>
    <p:sldId id="265" r:id="rId3"/>
    <p:sldId id="266" r:id="rId4"/>
    <p:sldId id="267" r:id="rId5"/>
    <p:sldId id="268" r:id="rId6"/>
    <p:sldId id="269" r:id="rId7"/>
    <p:sldId id="270" r:id="rId8"/>
    <p:sldId id="271" r:id="rId9"/>
    <p:sldId id="274" r:id="rId10"/>
    <p:sldId id="275" r:id="rId11"/>
    <p:sldId id="276" r:id="rId12"/>
    <p:sldId id="272" r:id="rId13"/>
    <p:sldId id="279" r:id="rId14"/>
    <p:sldId id="280" r:id="rId15"/>
    <p:sldId id="273" r:id="rId16"/>
    <p:sldId id="277" r:id="rId17"/>
    <p:sldId id="27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chard lozano" initials="Rl" lastIdx="1" clrIdx="0">
    <p:extLst>
      <p:ext uri="{19B8F6BF-5375-455C-9EA6-DF929625EA0E}">
        <p15:presenceInfo xmlns:p15="http://schemas.microsoft.com/office/powerpoint/2012/main" userId="7460d2221436ad1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54" autoAdjust="0"/>
  </p:normalViewPr>
  <p:slideViewPr>
    <p:cSldViewPr snapToGrid="0">
      <p:cViewPr varScale="1">
        <p:scale>
          <a:sx n="70" d="100"/>
          <a:sy n="70" d="100"/>
        </p:scale>
        <p:origin x="71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8-28T00:02:50.462" idx="1">
    <p:pos x="10" y="10"/>
    <p:text/>
    <p:extLst>
      <p:ext uri="{C676402C-5697-4E1C-873F-D02D1690AC5C}">
        <p15:threadingInfo xmlns:p15="http://schemas.microsoft.com/office/powerpoint/2012/main" timeZoneBias="18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276135-41F1-4A77-9A7F-98EE3929DD5A}" type="datetimeFigureOut">
              <a:rPr lang="es-AR" smtClean="0"/>
              <a:t>31/8/2023</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B8F654-1CF5-4BDA-8CD2-485DC3E0AA84}" type="slidenum">
              <a:rPr lang="es-AR" smtClean="0"/>
              <a:t>‹#›</a:t>
            </a:fld>
            <a:endParaRPr lang="es-AR"/>
          </a:p>
        </p:txBody>
      </p:sp>
    </p:spTree>
    <p:extLst>
      <p:ext uri="{BB962C8B-B14F-4D97-AF65-F5344CB8AC3E}">
        <p14:creationId xmlns:p14="http://schemas.microsoft.com/office/powerpoint/2010/main" val="3052595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C30BD8AE-0BCE-4BF0-8415-9BB3D835AFC9}" type="datetime1">
              <a:rPr lang="es-AR" smtClean="0"/>
              <a:t>31/8/2023</a:t>
            </a:fld>
            <a:endParaRPr lang="es-AR"/>
          </a:p>
        </p:txBody>
      </p:sp>
      <p:sp>
        <p:nvSpPr>
          <p:cNvPr id="5" name="Footer Placeholder 4"/>
          <p:cNvSpPr>
            <a:spLocks noGrp="1"/>
          </p:cNvSpPr>
          <p:nvPr>
            <p:ph type="ftr" sz="quarter" idx="11"/>
          </p:nvPr>
        </p:nvSpPr>
        <p:spPr>
          <a:xfrm>
            <a:off x="1876424" y="5410201"/>
            <a:ext cx="5124886" cy="365125"/>
          </a:xfrm>
        </p:spPr>
        <p:txBody>
          <a:bodyPr/>
          <a:lstStyle/>
          <a:p>
            <a:r>
              <a:rPr lang="es-AR"/>
              <a:t>Fundacion UOCRA</a:t>
            </a:r>
          </a:p>
        </p:txBody>
      </p:sp>
      <p:sp>
        <p:nvSpPr>
          <p:cNvPr id="6" name="Slide Number Placeholder 5"/>
          <p:cNvSpPr>
            <a:spLocks noGrp="1"/>
          </p:cNvSpPr>
          <p:nvPr>
            <p:ph type="sldNum" sz="quarter" idx="12"/>
          </p:nvPr>
        </p:nvSpPr>
        <p:spPr>
          <a:xfrm>
            <a:off x="9896911" y="5410199"/>
            <a:ext cx="771089" cy="365125"/>
          </a:xfrm>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2212819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8B99AE39-3FDD-4A5C-BB44-76CF8F6105AC}" type="datetime1">
              <a:rPr lang="es-AR" smtClean="0"/>
              <a:t>31/8/2023</a:t>
            </a:fld>
            <a:endParaRPr lang="es-AR"/>
          </a:p>
        </p:txBody>
      </p:sp>
      <p:sp>
        <p:nvSpPr>
          <p:cNvPr id="6" name="Footer Placeholder 5"/>
          <p:cNvSpPr>
            <a:spLocks noGrp="1"/>
          </p:cNvSpPr>
          <p:nvPr>
            <p:ph type="ftr" sz="quarter" idx="11"/>
          </p:nvPr>
        </p:nvSpPr>
        <p:spPr/>
        <p:txBody>
          <a:bodyPr/>
          <a:lstStyle/>
          <a:p>
            <a:r>
              <a:rPr lang="es-AR"/>
              <a:t>Fundacion UOCRA</a:t>
            </a:r>
          </a:p>
        </p:txBody>
      </p:sp>
      <p:sp>
        <p:nvSpPr>
          <p:cNvPr id="7" name="Slide Number Placeholder 6"/>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7040094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0F94E457-30E1-4AFA-8714-E94C1325D33A}" type="datetime1">
              <a:rPr lang="es-AR" smtClean="0"/>
              <a:t>31/8/2023</a:t>
            </a:fld>
            <a:endParaRPr lang="es-AR"/>
          </a:p>
        </p:txBody>
      </p:sp>
      <p:sp>
        <p:nvSpPr>
          <p:cNvPr id="6" name="Footer Placeholder 5"/>
          <p:cNvSpPr>
            <a:spLocks noGrp="1"/>
          </p:cNvSpPr>
          <p:nvPr>
            <p:ph type="ftr" sz="quarter" idx="11"/>
          </p:nvPr>
        </p:nvSpPr>
        <p:spPr/>
        <p:txBody>
          <a:bodyPr/>
          <a:lstStyle/>
          <a:p>
            <a:r>
              <a:rPr lang="es-AR"/>
              <a:t>Fundacion UOCRA</a:t>
            </a:r>
          </a:p>
        </p:txBody>
      </p:sp>
      <p:sp>
        <p:nvSpPr>
          <p:cNvPr id="7" name="Slide Number Placeholder 6"/>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39720361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D724C8C-C640-497D-9DF7-ED6C18451D67}" type="datetime1">
              <a:rPr lang="es-AR" smtClean="0"/>
              <a:t>31/8/2023</a:t>
            </a:fld>
            <a:endParaRPr lang="es-AR"/>
          </a:p>
        </p:txBody>
      </p:sp>
      <p:sp>
        <p:nvSpPr>
          <p:cNvPr id="6" name="Footer Placeholder 5"/>
          <p:cNvSpPr>
            <a:spLocks noGrp="1"/>
          </p:cNvSpPr>
          <p:nvPr>
            <p:ph type="ftr" sz="quarter" idx="11"/>
          </p:nvPr>
        </p:nvSpPr>
        <p:spPr/>
        <p:txBody>
          <a:bodyPr/>
          <a:lstStyle/>
          <a:p>
            <a:r>
              <a:rPr lang="es-AR"/>
              <a:t>Fundacion UOCRA</a:t>
            </a:r>
          </a:p>
        </p:txBody>
      </p:sp>
      <p:sp>
        <p:nvSpPr>
          <p:cNvPr id="7" name="Slide Number Placeholder 6"/>
          <p:cNvSpPr>
            <a:spLocks noGrp="1"/>
          </p:cNvSpPr>
          <p:nvPr>
            <p:ph type="sldNum" sz="quarter" idx="12"/>
          </p:nvPr>
        </p:nvSpPr>
        <p:spPr/>
        <p:txBody>
          <a:bodyPr/>
          <a:lstStyle/>
          <a:p>
            <a:fld id="{2C43FE11-BAD3-41A4-A69F-188AE344B11E}" type="slidenum">
              <a:rPr lang="es-AR" smtClean="0"/>
              <a:t>‹#›</a:t>
            </a:fld>
            <a:endParaRPr lang="es-AR"/>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608056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4BE17EB-0530-4475-B76E-ED226324D1A0}" type="datetime1">
              <a:rPr lang="es-AR" smtClean="0"/>
              <a:t>31/8/2023</a:t>
            </a:fld>
            <a:endParaRPr lang="es-AR"/>
          </a:p>
        </p:txBody>
      </p:sp>
      <p:sp>
        <p:nvSpPr>
          <p:cNvPr id="6" name="Footer Placeholder 5"/>
          <p:cNvSpPr>
            <a:spLocks noGrp="1"/>
          </p:cNvSpPr>
          <p:nvPr>
            <p:ph type="ftr" sz="quarter" idx="11"/>
          </p:nvPr>
        </p:nvSpPr>
        <p:spPr/>
        <p:txBody>
          <a:bodyPr/>
          <a:lstStyle/>
          <a:p>
            <a:r>
              <a:rPr lang="es-AR"/>
              <a:t>Fundacion UOCRA</a:t>
            </a:r>
          </a:p>
        </p:txBody>
      </p:sp>
      <p:sp>
        <p:nvSpPr>
          <p:cNvPr id="7" name="Slide Number Placeholder 6"/>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30259291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D01006F2-9232-4A48-A8C5-41E6EB7D55CD}" type="datetime1">
              <a:rPr lang="es-AR" smtClean="0"/>
              <a:t>31/8/2023</a:t>
            </a:fld>
            <a:endParaRPr lang="es-AR"/>
          </a:p>
        </p:txBody>
      </p:sp>
      <p:sp>
        <p:nvSpPr>
          <p:cNvPr id="4" name="Footer Placeholder 3"/>
          <p:cNvSpPr>
            <a:spLocks noGrp="1"/>
          </p:cNvSpPr>
          <p:nvPr>
            <p:ph type="ftr" sz="quarter" idx="11"/>
          </p:nvPr>
        </p:nvSpPr>
        <p:spPr/>
        <p:txBody>
          <a:bodyPr/>
          <a:lstStyle/>
          <a:p>
            <a:r>
              <a:rPr lang="es-AR"/>
              <a:t>Fundacion UOCRA</a:t>
            </a:r>
          </a:p>
        </p:txBody>
      </p:sp>
      <p:sp>
        <p:nvSpPr>
          <p:cNvPr id="5" name="Slide Number Placeholder 4"/>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8564765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2EEF7959-24B8-4867-9D7B-AB4739FE76AD}" type="datetime1">
              <a:rPr lang="es-AR" smtClean="0"/>
              <a:t>31/8/2023</a:t>
            </a:fld>
            <a:endParaRPr lang="es-AR"/>
          </a:p>
        </p:txBody>
      </p:sp>
      <p:sp>
        <p:nvSpPr>
          <p:cNvPr id="4" name="Footer Placeholder 3"/>
          <p:cNvSpPr>
            <a:spLocks noGrp="1"/>
          </p:cNvSpPr>
          <p:nvPr>
            <p:ph type="ftr" sz="quarter" idx="11"/>
          </p:nvPr>
        </p:nvSpPr>
        <p:spPr/>
        <p:txBody>
          <a:bodyPr/>
          <a:lstStyle/>
          <a:p>
            <a:r>
              <a:rPr lang="es-AR"/>
              <a:t>Fundacion UOCRA</a:t>
            </a:r>
          </a:p>
        </p:txBody>
      </p:sp>
      <p:sp>
        <p:nvSpPr>
          <p:cNvPr id="5" name="Slide Number Placeholder 4"/>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40671498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43695C5-A4EE-48A5-BB99-45FFBED0B410}" type="datetime1">
              <a:rPr lang="es-AR" smtClean="0"/>
              <a:t>31/8/2023</a:t>
            </a:fld>
            <a:endParaRPr lang="es-AR"/>
          </a:p>
        </p:txBody>
      </p:sp>
      <p:sp>
        <p:nvSpPr>
          <p:cNvPr id="5" name="Footer Placeholder 4"/>
          <p:cNvSpPr>
            <a:spLocks noGrp="1"/>
          </p:cNvSpPr>
          <p:nvPr>
            <p:ph type="ftr" sz="quarter" idx="11"/>
          </p:nvPr>
        </p:nvSpPr>
        <p:spPr/>
        <p:txBody>
          <a:bodyPr/>
          <a:lstStyle/>
          <a:p>
            <a:r>
              <a:rPr lang="es-AR"/>
              <a:t>Fundacion UOCRA</a:t>
            </a:r>
          </a:p>
        </p:txBody>
      </p:sp>
      <p:sp>
        <p:nvSpPr>
          <p:cNvPr id="6" name="Slide Number Placeholder 5"/>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1694789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F9F9C33B-695C-4C6A-91E8-EBD6556C207A}" type="datetime1">
              <a:rPr lang="es-AR" smtClean="0"/>
              <a:t>31/8/2023</a:t>
            </a:fld>
            <a:endParaRPr lang="es-AR"/>
          </a:p>
        </p:txBody>
      </p:sp>
      <p:sp>
        <p:nvSpPr>
          <p:cNvPr id="5" name="Footer Placeholder 4"/>
          <p:cNvSpPr>
            <a:spLocks noGrp="1"/>
          </p:cNvSpPr>
          <p:nvPr>
            <p:ph type="ftr" sz="quarter" idx="11"/>
          </p:nvPr>
        </p:nvSpPr>
        <p:spPr/>
        <p:txBody>
          <a:bodyPr/>
          <a:lstStyle/>
          <a:p>
            <a:r>
              <a:rPr lang="es-AR"/>
              <a:t>Fundacion UOCRA</a:t>
            </a:r>
          </a:p>
        </p:txBody>
      </p:sp>
      <p:sp>
        <p:nvSpPr>
          <p:cNvPr id="6" name="Slide Number Placeholder 5"/>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3674780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29C2980-0BB5-4333-A208-8554D737EFD9}" type="datetime1">
              <a:rPr lang="es-AR" smtClean="0"/>
              <a:t>31/8/2023</a:t>
            </a:fld>
            <a:endParaRPr lang="es-AR"/>
          </a:p>
        </p:txBody>
      </p:sp>
      <p:sp>
        <p:nvSpPr>
          <p:cNvPr id="5" name="Footer Placeholder 4"/>
          <p:cNvSpPr>
            <a:spLocks noGrp="1"/>
          </p:cNvSpPr>
          <p:nvPr>
            <p:ph type="ftr" sz="quarter" idx="11"/>
          </p:nvPr>
        </p:nvSpPr>
        <p:spPr/>
        <p:txBody>
          <a:bodyPr/>
          <a:lstStyle/>
          <a:p>
            <a:r>
              <a:rPr lang="es-AR"/>
              <a:t>Fundacion UOCRA</a:t>
            </a:r>
          </a:p>
        </p:txBody>
      </p:sp>
      <p:sp>
        <p:nvSpPr>
          <p:cNvPr id="6" name="Slide Number Placeholder 5"/>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3137750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FBF9580C-62E5-49E9-8D00-F17728AD447F}" type="datetime1">
              <a:rPr lang="es-AR" smtClean="0"/>
              <a:t>31/8/2023</a:t>
            </a:fld>
            <a:endParaRPr lang="es-AR"/>
          </a:p>
        </p:txBody>
      </p:sp>
      <p:sp>
        <p:nvSpPr>
          <p:cNvPr id="5" name="Footer Placeholder 4"/>
          <p:cNvSpPr>
            <a:spLocks noGrp="1"/>
          </p:cNvSpPr>
          <p:nvPr>
            <p:ph type="ftr" sz="quarter" idx="11"/>
          </p:nvPr>
        </p:nvSpPr>
        <p:spPr/>
        <p:txBody>
          <a:bodyPr/>
          <a:lstStyle/>
          <a:p>
            <a:r>
              <a:rPr lang="es-AR"/>
              <a:t>Fundacion UOCRA</a:t>
            </a:r>
          </a:p>
        </p:txBody>
      </p:sp>
      <p:sp>
        <p:nvSpPr>
          <p:cNvPr id="6" name="Slide Number Placeholder 5"/>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1066188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C13AEE3F-EB77-403A-94CD-A75A8697874C}" type="datetime1">
              <a:rPr lang="es-AR" smtClean="0"/>
              <a:t>31/8/2023</a:t>
            </a:fld>
            <a:endParaRPr lang="es-AR"/>
          </a:p>
        </p:txBody>
      </p:sp>
      <p:sp>
        <p:nvSpPr>
          <p:cNvPr id="6" name="Footer Placeholder 5"/>
          <p:cNvSpPr>
            <a:spLocks noGrp="1"/>
          </p:cNvSpPr>
          <p:nvPr>
            <p:ph type="ftr" sz="quarter" idx="11"/>
          </p:nvPr>
        </p:nvSpPr>
        <p:spPr/>
        <p:txBody>
          <a:bodyPr/>
          <a:lstStyle/>
          <a:p>
            <a:r>
              <a:rPr lang="es-AR"/>
              <a:t>Fundacion UOCRA</a:t>
            </a:r>
          </a:p>
        </p:txBody>
      </p:sp>
      <p:sp>
        <p:nvSpPr>
          <p:cNvPr id="7" name="Slide Number Placeholder 6"/>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4260289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B7C99F80-4FB3-4EA2-9DEA-B13EA7B04523}" type="datetime1">
              <a:rPr lang="es-AR" smtClean="0"/>
              <a:t>31/8/2023</a:t>
            </a:fld>
            <a:endParaRPr lang="es-AR"/>
          </a:p>
        </p:txBody>
      </p:sp>
      <p:sp>
        <p:nvSpPr>
          <p:cNvPr id="8" name="Footer Placeholder 7"/>
          <p:cNvSpPr>
            <a:spLocks noGrp="1"/>
          </p:cNvSpPr>
          <p:nvPr>
            <p:ph type="ftr" sz="quarter" idx="11"/>
          </p:nvPr>
        </p:nvSpPr>
        <p:spPr/>
        <p:txBody>
          <a:bodyPr/>
          <a:lstStyle/>
          <a:p>
            <a:r>
              <a:rPr lang="es-AR"/>
              <a:t>Fundacion UOCRA</a:t>
            </a:r>
          </a:p>
        </p:txBody>
      </p:sp>
      <p:sp>
        <p:nvSpPr>
          <p:cNvPr id="9" name="Slide Number Placeholder 8"/>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3117227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D1A7BED5-C180-4893-A762-0EC8C25DD68E}" type="datetime1">
              <a:rPr lang="es-AR" smtClean="0"/>
              <a:t>31/8/2023</a:t>
            </a:fld>
            <a:endParaRPr lang="es-AR"/>
          </a:p>
        </p:txBody>
      </p:sp>
      <p:sp>
        <p:nvSpPr>
          <p:cNvPr id="4" name="Footer Placeholder 3"/>
          <p:cNvSpPr>
            <a:spLocks noGrp="1"/>
          </p:cNvSpPr>
          <p:nvPr>
            <p:ph type="ftr" sz="quarter" idx="11"/>
          </p:nvPr>
        </p:nvSpPr>
        <p:spPr/>
        <p:txBody>
          <a:bodyPr/>
          <a:lstStyle/>
          <a:p>
            <a:r>
              <a:rPr lang="es-AR"/>
              <a:t>Fundacion UOCRA</a:t>
            </a:r>
          </a:p>
        </p:txBody>
      </p:sp>
      <p:sp>
        <p:nvSpPr>
          <p:cNvPr id="5" name="Slide Number Placeholder 4"/>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2728793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CE6DDF-9C31-4A41-B841-BE6DC392351D}" type="datetime1">
              <a:rPr lang="es-AR" smtClean="0"/>
              <a:t>31/8/2023</a:t>
            </a:fld>
            <a:endParaRPr lang="es-AR"/>
          </a:p>
        </p:txBody>
      </p:sp>
      <p:sp>
        <p:nvSpPr>
          <p:cNvPr id="3" name="Footer Placeholder 2"/>
          <p:cNvSpPr>
            <a:spLocks noGrp="1"/>
          </p:cNvSpPr>
          <p:nvPr>
            <p:ph type="ftr" sz="quarter" idx="11"/>
          </p:nvPr>
        </p:nvSpPr>
        <p:spPr/>
        <p:txBody>
          <a:bodyPr/>
          <a:lstStyle/>
          <a:p>
            <a:r>
              <a:rPr lang="es-AR"/>
              <a:t>Fundacion UOCRA</a:t>
            </a:r>
          </a:p>
        </p:txBody>
      </p:sp>
      <p:sp>
        <p:nvSpPr>
          <p:cNvPr id="4" name="Slide Number Placeholder 3"/>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3317133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5531CC2-6FA3-4EDC-A237-34B7146254BC}" type="datetime1">
              <a:rPr lang="es-AR" smtClean="0"/>
              <a:t>31/8/2023</a:t>
            </a:fld>
            <a:endParaRPr lang="es-AR"/>
          </a:p>
        </p:txBody>
      </p:sp>
      <p:sp>
        <p:nvSpPr>
          <p:cNvPr id="6" name="Footer Placeholder 5"/>
          <p:cNvSpPr>
            <a:spLocks noGrp="1"/>
          </p:cNvSpPr>
          <p:nvPr>
            <p:ph type="ftr" sz="quarter" idx="11"/>
          </p:nvPr>
        </p:nvSpPr>
        <p:spPr/>
        <p:txBody>
          <a:bodyPr/>
          <a:lstStyle/>
          <a:p>
            <a:r>
              <a:rPr lang="es-AR"/>
              <a:t>Fundacion UOCRA</a:t>
            </a:r>
          </a:p>
        </p:txBody>
      </p:sp>
      <p:sp>
        <p:nvSpPr>
          <p:cNvPr id="7" name="Slide Number Placeholder 6"/>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3449827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A92DEB6F-024D-4C8D-B09B-4B3C0F9D5868}" type="datetime1">
              <a:rPr lang="es-AR" smtClean="0"/>
              <a:t>31/8/2023</a:t>
            </a:fld>
            <a:endParaRPr lang="es-AR"/>
          </a:p>
        </p:txBody>
      </p:sp>
      <p:sp>
        <p:nvSpPr>
          <p:cNvPr id="6" name="Footer Placeholder 5"/>
          <p:cNvSpPr>
            <a:spLocks noGrp="1"/>
          </p:cNvSpPr>
          <p:nvPr>
            <p:ph type="ftr" sz="quarter" idx="11"/>
          </p:nvPr>
        </p:nvSpPr>
        <p:spPr/>
        <p:txBody>
          <a:bodyPr/>
          <a:lstStyle/>
          <a:p>
            <a:r>
              <a:rPr lang="es-AR"/>
              <a:t>Fundacion UOCRA</a:t>
            </a:r>
          </a:p>
        </p:txBody>
      </p:sp>
      <p:sp>
        <p:nvSpPr>
          <p:cNvPr id="7" name="Slide Number Placeholder 6"/>
          <p:cNvSpPr>
            <a:spLocks noGrp="1"/>
          </p:cNvSpPr>
          <p:nvPr>
            <p:ph type="sldNum" sz="quarter" idx="12"/>
          </p:nvPr>
        </p:nvSpPr>
        <p:spPr/>
        <p:txBody>
          <a:bodyPr/>
          <a:lstStyle/>
          <a:p>
            <a:fld id="{2C43FE11-BAD3-41A4-A69F-188AE344B11E}" type="slidenum">
              <a:rPr lang="es-AR" smtClean="0"/>
              <a:t>‹#›</a:t>
            </a:fld>
            <a:endParaRPr lang="es-AR"/>
          </a:p>
        </p:txBody>
      </p:sp>
    </p:spTree>
    <p:extLst>
      <p:ext uri="{BB962C8B-B14F-4D97-AF65-F5344CB8AC3E}">
        <p14:creationId xmlns:p14="http://schemas.microsoft.com/office/powerpoint/2010/main" val="3092441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D2685CE-DC08-4633-944B-40FF982F980C}" type="datetime1">
              <a:rPr lang="es-AR" smtClean="0"/>
              <a:t>31/8/2023</a:t>
            </a:fld>
            <a:endParaRPr lang="es-AR"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s-AR" dirty="0" err="1"/>
              <a:t>Fundacion</a:t>
            </a:r>
            <a:r>
              <a:rPr lang="es-AR" dirty="0"/>
              <a:t> UOCRA</a:t>
            </a: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C43FE11-BAD3-41A4-A69F-188AE344B11E}" type="slidenum">
              <a:rPr lang="es-AR" smtClean="0"/>
              <a:t>‹#›</a:t>
            </a:fld>
            <a:endParaRPr lang="es-AR"/>
          </a:p>
        </p:txBody>
      </p:sp>
    </p:spTree>
    <p:extLst>
      <p:ext uri="{BB962C8B-B14F-4D97-AF65-F5344CB8AC3E}">
        <p14:creationId xmlns:p14="http://schemas.microsoft.com/office/powerpoint/2010/main" val="3565731458"/>
      </p:ext>
    </p:extLst>
  </p:cSld>
  <p:clrMap bg1="dk1" tx1="lt1" bg2="dk2" tx2="lt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39" r:id="rId13"/>
    <p:sldLayoutId id="2147483840" r:id="rId14"/>
    <p:sldLayoutId id="2147483841" r:id="rId15"/>
    <p:sldLayoutId id="2147483842" r:id="rId16"/>
    <p:sldLayoutId id="2147483843" r:id="rId17"/>
  </p:sldLayoutIdLst>
  <p:hf hd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6.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E214CD3F-1C53-4ED8-8630-1304F89E9F02}"/>
              </a:ext>
            </a:extLst>
          </p:cNvPr>
          <p:cNvSpPr>
            <a:spLocks noGrp="1"/>
          </p:cNvSpPr>
          <p:nvPr>
            <p:ph type="sldNum" sz="quarter" idx="12"/>
          </p:nvPr>
        </p:nvSpPr>
        <p:spPr/>
        <p:txBody>
          <a:bodyPr/>
          <a:lstStyle/>
          <a:p>
            <a:fld id="{2C43FE11-BAD3-41A4-A69F-188AE344B11E}" type="slidenum">
              <a:rPr lang="es-AR" smtClean="0"/>
              <a:t>1</a:t>
            </a:fld>
            <a:endParaRPr lang="es-AR" dirty="0"/>
          </a:p>
        </p:txBody>
      </p:sp>
      <p:pic>
        <p:nvPicPr>
          <p:cNvPr id="7" name="Picture 2">
            <a:extLst>
              <a:ext uri="{FF2B5EF4-FFF2-40B4-BE49-F238E27FC236}">
                <a16:creationId xmlns:a16="http://schemas.microsoft.com/office/drawing/2014/main" id="{C8CA7798-881A-4C7A-A298-DB84264EF1C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5107" y="126393"/>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94D5C0C6-87FE-4EDE-BB4D-788C67DD090C}"/>
              </a:ext>
            </a:extLst>
          </p:cNvPr>
          <p:cNvSpPr txBox="1"/>
          <p:nvPr/>
        </p:nvSpPr>
        <p:spPr>
          <a:xfrm>
            <a:off x="2335076" y="3672"/>
            <a:ext cx="6348000"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i="1" u="sng" dirty="0" err="1">
                <a:solidFill>
                  <a:srgbClr val="121212"/>
                </a:solidFill>
                <a:latin typeface="Anton"/>
                <a:ea typeface="Anton"/>
                <a:cs typeface="Anton"/>
                <a:sym typeface="Anton"/>
              </a:rPr>
              <a:t>Arrancamos</a:t>
            </a:r>
            <a:r>
              <a:rPr lang="en-GB" sz="3600" i="1" u="sng" dirty="0">
                <a:solidFill>
                  <a:srgbClr val="121212"/>
                </a:solidFill>
                <a:latin typeface="Anton"/>
                <a:ea typeface="Anton"/>
                <a:cs typeface="Anton"/>
                <a:sym typeface="Anton"/>
              </a:rPr>
              <a:t> con PSEINT</a:t>
            </a:r>
            <a:endParaRPr sz="3600" b="0" i="1" u="sng" strike="noStrike" cap="none" dirty="0">
              <a:solidFill>
                <a:srgbClr val="121212"/>
              </a:solidFill>
              <a:latin typeface="Anton"/>
              <a:ea typeface="Anton"/>
              <a:cs typeface="Anton"/>
              <a:sym typeface="Anton"/>
            </a:endParaRPr>
          </a:p>
        </p:txBody>
      </p:sp>
      <p:pic>
        <p:nvPicPr>
          <p:cNvPr id="6" name="Imagen 5">
            <a:extLst>
              <a:ext uri="{FF2B5EF4-FFF2-40B4-BE49-F238E27FC236}">
                <a16:creationId xmlns:a16="http://schemas.microsoft.com/office/drawing/2014/main" id="{C37F1331-5BDA-4691-ADCC-4A0B034607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4425" y="992772"/>
            <a:ext cx="9495156" cy="5889626"/>
          </a:xfrm>
          <a:prstGeom prst="rect">
            <a:avLst/>
          </a:prstGeom>
        </p:spPr>
      </p:pic>
    </p:spTree>
    <p:extLst>
      <p:ext uri="{BB962C8B-B14F-4D97-AF65-F5344CB8AC3E}">
        <p14:creationId xmlns:p14="http://schemas.microsoft.com/office/powerpoint/2010/main" val="23351919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10</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B27EB1BA-F90A-4E44-B450-5514812B8AAD}"/>
              </a:ext>
            </a:extLst>
          </p:cNvPr>
          <p:cNvSpPr txBox="1"/>
          <p:nvPr/>
        </p:nvSpPr>
        <p:spPr>
          <a:xfrm>
            <a:off x="1934308" y="521588"/>
            <a:ext cx="7002967"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b="0" i="1" u="sng" strike="noStrike" cap="none" dirty="0">
                <a:solidFill>
                  <a:srgbClr val="121212"/>
                </a:solidFill>
                <a:latin typeface="Anton"/>
                <a:ea typeface="Anton"/>
                <a:cs typeface="Anton"/>
                <a:sym typeface="Anton"/>
              </a:rPr>
              <a:t>EJERCICIO I</a:t>
            </a:r>
            <a:endParaRPr sz="3600" b="0" i="1" u="sng" strike="noStrike" cap="none" dirty="0">
              <a:solidFill>
                <a:srgbClr val="121212"/>
              </a:solidFill>
              <a:latin typeface="Anton"/>
              <a:ea typeface="Anton"/>
              <a:cs typeface="Anton"/>
              <a:sym typeface="Anton"/>
            </a:endParaRPr>
          </a:p>
        </p:txBody>
      </p:sp>
      <p:sp>
        <p:nvSpPr>
          <p:cNvPr id="3" name="CuadroTexto 2">
            <a:extLst>
              <a:ext uri="{FF2B5EF4-FFF2-40B4-BE49-F238E27FC236}">
                <a16:creationId xmlns:a16="http://schemas.microsoft.com/office/drawing/2014/main" id="{22BC6FB2-4280-4457-B60F-DF842F9DC84C}"/>
              </a:ext>
            </a:extLst>
          </p:cNvPr>
          <p:cNvSpPr txBox="1"/>
          <p:nvPr/>
        </p:nvSpPr>
        <p:spPr>
          <a:xfrm>
            <a:off x="1143000" y="1263775"/>
            <a:ext cx="10099303" cy="4801314"/>
          </a:xfrm>
          <a:prstGeom prst="rect">
            <a:avLst/>
          </a:prstGeom>
          <a:noFill/>
        </p:spPr>
        <p:txBody>
          <a:bodyPr wrap="none" rtlCol="0">
            <a:spAutoFit/>
          </a:bodyPr>
          <a:lstStyle/>
          <a:p>
            <a:r>
              <a:rPr lang="en-US" b="1" dirty="0">
                <a:solidFill>
                  <a:schemeClr val="bg1"/>
                </a:solidFill>
              </a:rPr>
              <a:t>Como programadores, nos piden que </a:t>
            </a:r>
            <a:r>
              <a:rPr lang="es-AR" b="1" dirty="0">
                <a:solidFill>
                  <a:schemeClr val="bg1"/>
                </a:solidFill>
              </a:rPr>
              <a:t>realicemos</a:t>
            </a:r>
            <a:r>
              <a:rPr lang="en-US" b="1" dirty="0">
                <a:solidFill>
                  <a:schemeClr val="bg1"/>
                </a:solidFill>
              </a:rPr>
              <a:t> un programa que calcule el precio de un terreno, para </a:t>
            </a:r>
          </a:p>
          <a:p>
            <a:r>
              <a:rPr lang="en-US" b="1" dirty="0">
                <a:solidFill>
                  <a:schemeClr val="bg1"/>
                </a:solidFill>
              </a:rPr>
              <a:t>esto debemos solicitor al cliente los siguientes datos:</a:t>
            </a:r>
          </a:p>
          <a:p>
            <a:pPr marL="285750" indent="-285750">
              <a:buFontTx/>
              <a:buChar char="-"/>
            </a:pPr>
            <a:r>
              <a:rPr lang="en-US" b="1" dirty="0">
                <a:solidFill>
                  <a:schemeClr val="bg1"/>
                </a:solidFill>
              </a:rPr>
              <a:t>Ancho del terreno</a:t>
            </a:r>
          </a:p>
          <a:p>
            <a:pPr marL="285750" indent="-285750">
              <a:buFontTx/>
              <a:buChar char="-"/>
            </a:pPr>
            <a:r>
              <a:rPr lang="en-US" b="1" dirty="0">
                <a:solidFill>
                  <a:schemeClr val="bg1"/>
                </a:solidFill>
              </a:rPr>
              <a:t>Largo del terreno</a:t>
            </a:r>
          </a:p>
          <a:p>
            <a:pPr marL="285750" indent="-285750">
              <a:buFontTx/>
              <a:buChar char="-"/>
            </a:pPr>
            <a:r>
              <a:rPr lang="en-US" b="1" dirty="0">
                <a:solidFill>
                  <a:schemeClr val="bg1"/>
                </a:solidFill>
              </a:rPr>
              <a:t>Precio por metro cuadrado</a:t>
            </a:r>
          </a:p>
          <a:p>
            <a:br>
              <a:rPr lang="en-US" b="1" dirty="0">
                <a:solidFill>
                  <a:schemeClr val="bg1"/>
                </a:solidFill>
              </a:rPr>
            </a:br>
            <a:r>
              <a:rPr lang="en-US" b="1" dirty="0">
                <a:solidFill>
                  <a:schemeClr val="bg1"/>
                </a:solidFill>
              </a:rPr>
              <a:t>Por ultimo debemos mostrar por pantalla los siguientes mensajes:</a:t>
            </a:r>
          </a:p>
          <a:p>
            <a:r>
              <a:rPr lang="en-US" b="1" dirty="0">
                <a:solidFill>
                  <a:schemeClr val="bg1"/>
                </a:solidFill>
              </a:rPr>
              <a:t>“Area del terreno: “, &lt;nombreVariableArea&gt;</a:t>
            </a:r>
          </a:p>
          <a:p>
            <a:r>
              <a:rPr lang="en-US" b="1" dirty="0">
                <a:solidFill>
                  <a:schemeClr val="bg1"/>
                </a:solidFill>
              </a:rPr>
              <a:t>“Precio del terreno: “, &lt;NombreVariablePrecioTotal&gt;</a:t>
            </a:r>
          </a:p>
          <a:p>
            <a:pPr marL="285750" indent="-285750">
              <a:buFontTx/>
              <a:buChar char="-"/>
            </a:pPr>
            <a:endParaRPr lang="en-US" b="1" dirty="0">
              <a:solidFill>
                <a:schemeClr val="bg1"/>
              </a:solidFill>
            </a:endParaRPr>
          </a:p>
          <a:p>
            <a:r>
              <a:rPr lang="en-US" b="1" dirty="0">
                <a:solidFill>
                  <a:schemeClr val="bg1"/>
                </a:solidFill>
              </a:rPr>
              <a:t>Ayudin: Para obtener la superficie del terreno debemos calcular el area, recordemos que este valor lo</a:t>
            </a:r>
          </a:p>
          <a:p>
            <a:r>
              <a:rPr lang="en-US" b="1" dirty="0">
                <a:solidFill>
                  <a:schemeClr val="bg1"/>
                </a:solidFill>
              </a:rPr>
              <a:t>obtenemos si multiplicamos el ancho * largo.</a:t>
            </a:r>
          </a:p>
          <a:p>
            <a:endParaRPr lang="en-US" b="1" dirty="0">
              <a:solidFill>
                <a:schemeClr val="bg1"/>
              </a:solidFill>
            </a:endParaRPr>
          </a:p>
          <a:p>
            <a:pPr marL="285750" indent="-285750">
              <a:buFont typeface="Arial" panose="020B0604020202020204" pitchFamily="34" charset="0"/>
              <a:buChar char="•"/>
            </a:pPr>
            <a:r>
              <a:rPr lang="en-US" b="1" dirty="0">
                <a:solidFill>
                  <a:schemeClr val="bg1"/>
                </a:solidFill>
              </a:rPr>
              <a:t>Recuerden aplicar buenas practicas: </a:t>
            </a:r>
            <a:br>
              <a:rPr lang="en-US" b="1" dirty="0">
                <a:solidFill>
                  <a:schemeClr val="bg1"/>
                </a:solidFill>
              </a:rPr>
            </a:br>
            <a:r>
              <a:rPr lang="en-US" b="1" dirty="0">
                <a:solidFill>
                  <a:schemeClr val="bg1"/>
                </a:solidFill>
              </a:rPr>
              <a:t>- Nombre del programa  y variables claras</a:t>
            </a:r>
          </a:p>
          <a:p>
            <a:pPr marL="285750" indent="-285750">
              <a:buFont typeface="Arial" panose="020B0604020202020204" pitchFamily="34" charset="0"/>
              <a:buChar char="•"/>
            </a:pPr>
            <a:r>
              <a:rPr lang="en-US" b="1" dirty="0">
                <a:solidFill>
                  <a:schemeClr val="bg1"/>
                </a:solidFill>
              </a:rPr>
              <a:t>- Comentarios en su codigo</a:t>
            </a:r>
          </a:p>
          <a:p>
            <a:r>
              <a:rPr lang="en-US" dirty="0"/>
              <a:t> </a:t>
            </a:r>
            <a:endParaRPr lang="es-AR" dirty="0"/>
          </a:p>
        </p:txBody>
      </p:sp>
    </p:spTree>
    <p:extLst>
      <p:ext uri="{BB962C8B-B14F-4D97-AF65-F5344CB8AC3E}">
        <p14:creationId xmlns:p14="http://schemas.microsoft.com/office/powerpoint/2010/main" val="1806999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11</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2B88540A-B101-4131-A0ED-C8E1D41550A8}"/>
              </a:ext>
            </a:extLst>
          </p:cNvPr>
          <p:cNvSpPr txBox="1"/>
          <p:nvPr/>
        </p:nvSpPr>
        <p:spPr>
          <a:xfrm>
            <a:off x="1934308" y="521588"/>
            <a:ext cx="7002967"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b="0" i="1" u="sng" strike="noStrike" cap="none" dirty="0">
                <a:solidFill>
                  <a:srgbClr val="121212"/>
                </a:solidFill>
                <a:latin typeface="Anton"/>
                <a:ea typeface="Anton"/>
                <a:cs typeface="Anton"/>
                <a:sym typeface="Anton"/>
              </a:rPr>
              <a:t>EJERCICIO II</a:t>
            </a:r>
            <a:endParaRPr sz="3600" b="0" i="1" u="sng" strike="noStrike" cap="none" dirty="0">
              <a:solidFill>
                <a:srgbClr val="121212"/>
              </a:solidFill>
              <a:latin typeface="Anton"/>
              <a:ea typeface="Anton"/>
              <a:cs typeface="Anton"/>
              <a:sym typeface="Anton"/>
            </a:endParaRPr>
          </a:p>
        </p:txBody>
      </p:sp>
      <p:sp>
        <p:nvSpPr>
          <p:cNvPr id="3" name="CuadroTexto 2">
            <a:extLst>
              <a:ext uri="{FF2B5EF4-FFF2-40B4-BE49-F238E27FC236}">
                <a16:creationId xmlns:a16="http://schemas.microsoft.com/office/drawing/2014/main" id="{25A51FD8-BCBA-44B1-9E48-C786E622FAFC}"/>
              </a:ext>
            </a:extLst>
          </p:cNvPr>
          <p:cNvSpPr txBox="1"/>
          <p:nvPr/>
        </p:nvSpPr>
        <p:spPr>
          <a:xfrm>
            <a:off x="1793631" y="1969477"/>
            <a:ext cx="184731" cy="369332"/>
          </a:xfrm>
          <a:prstGeom prst="rect">
            <a:avLst/>
          </a:prstGeom>
          <a:noFill/>
        </p:spPr>
        <p:txBody>
          <a:bodyPr wrap="none" rtlCol="0">
            <a:spAutoFit/>
          </a:bodyPr>
          <a:lstStyle/>
          <a:p>
            <a:endParaRPr lang="es-AR" dirty="0"/>
          </a:p>
        </p:txBody>
      </p:sp>
      <p:sp>
        <p:nvSpPr>
          <p:cNvPr id="8" name="CuadroTexto 7">
            <a:extLst>
              <a:ext uri="{FF2B5EF4-FFF2-40B4-BE49-F238E27FC236}">
                <a16:creationId xmlns:a16="http://schemas.microsoft.com/office/drawing/2014/main" id="{66914BDC-D027-4FF8-8AD6-845BD0236247}"/>
              </a:ext>
            </a:extLst>
          </p:cNvPr>
          <p:cNvSpPr txBox="1"/>
          <p:nvPr/>
        </p:nvSpPr>
        <p:spPr>
          <a:xfrm>
            <a:off x="1144589" y="1170086"/>
            <a:ext cx="10021641" cy="4524315"/>
          </a:xfrm>
          <a:prstGeom prst="rect">
            <a:avLst/>
          </a:prstGeom>
          <a:noFill/>
        </p:spPr>
        <p:txBody>
          <a:bodyPr wrap="square">
            <a:spAutoFit/>
          </a:bodyPr>
          <a:lstStyle/>
          <a:p>
            <a:r>
              <a:rPr lang="en-US" b="1" dirty="0">
                <a:solidFill>
                  <a:schemeClr val="bg1"/>
                </a:solidFill>
              </a:rPr>
              <a:t>Debemos crear un programa que calcule el area y el perímetro de un circulo, para esto debemos solicitar al usuario que ingrese las medidas del circulo.</a:t>
            </a:r>
          </a:p>
          <a:p>
            <a:pPr marL="285750" indent="-285750">
              <a:buFontTx/>
              <a:buChar char="-"/>
            </a:pPr>
            <a:r>
              <a:rPr lang="en-US" b="1" dirty="0">
                <a:solidFill>
                  <a:schemeClr val="bg1"/>
                </a:solidFill>
              </a:rPr>
              <a:t>Area del circulo</a:t>
            </a:r>
          </a:p>
          <a:p>
            <a:pPr marL="285750" indent="-285750">
              <a:buFontTx/>
              <a:buChar char="-"/>
            </a:pPr>
            <a:r>
              <a:rPr lang="en-US" b="1" dirty="0">
                <a:solidFill>
                  <a:schemeClr val="bg1"/>
                </a:solidFill>
              </a:rPr>
              <a:t>Perímetro del circulo</a:t>
            </a:r>
          </a:p>
          <a:p>
            <a:br>
              <a:rPr lang="en-US" b="1" dirty="0">
                <a:solidFill>
                  <a:schemeClr val="bg1"/>
                </a:solidFill>
              </a:rPr>
            </a:br>
            <a:r>
              <a:rPr lang="en-US" b="1" dirty="0">
                <a:solidFill>
                  <a:schemeClr val="bg1"/>
                </a:solidFill>
              </a:rPr>
              <a:t>Por ultimo debemos mostrar por pantalla los siguientes mensajes:</a:t>
            </a:r>
          </a:p>
          <a:p>
            <a:r>
              <a:rPr lang="en-US" b="1" dirty="0">
                <a:solidFill>
                  <a:schemeClr val="bg1"/>
                </a:solidFill>
              </a:rPr>
              <a:t>“Area del circulo: “, &lt;nombreVariableArea&gt;</a:t>
            </a:r>
          </a:p>
          <a:p>
            <a:r>
              <a:rPr lang="en-US" b="1" dirty="0">
                <a:solidFill>
                  <a:schemeClr val="bg1"/>
                </a:solidFill>
              </a:rPr>
              <a:t>“Perímetro del circulo: “, &lt;NombreVariablePerimetro&gt;</a:t>
            </a:r>
          </a:p>
          <a:p>
            <a:pPr marL="285750" indent="-285750">
              <a:buFontTx/>
              <a:buChar char="-"/>
            </a:pPr>
            <a:endParaRPr lang="en-US" b="1" dirty="0">
              <a:solidFill>
                <a:schemeClr val="bg1"/>
              </a:solidFill>
            </a:endParaRPr>
          </a:p>
          <a:p>
            <a:r>
              <a:rPr lang="en-US" b="1" dirty="0">
                <a:solidFill>
                  <a:schemeClr val="bg1"/>
                </a:solidFill>
              </a:rPr>
              <a:t>Ayudin: Les dejo una imagen donde tienen las formulas para </a:t>
            </a:r>
          </a:p>
          <a:p>
            <a:r>
              <a:rPr lang="en-US" b="1" dirty="0">
                <a:solidFill>
                  <a:schemeClr val="bg1"/>
                </a:solidFill>
              </a:rPr>
              <a:t>Calcular el area y el perímetro de un circulo. La constante PI</a:t>
            </a:r>
          </a:p>
          <a:p>
            <a:r>
              <a:rPr lang="en-US" b="1" dirty="0">
                <a:solidFill>
                  <a:schemeClr val="bg1"/>
                </a:solidFill>
              </a:rPr>
              <a:t>ya esta creada en PSEINT, solo la deben escribir en mayuscula</a:t>
            </a:r>
            <a:br>
              <a:rPr lang="en-US" b="1" dirty="0">
                <a:solidFill>
                  <a:schemeClr val="bg1"/>
                </a:solidFill>
              </a:rPr>
            </a:br>
            <a:endParaRPr lang="en-US" b="1" dirty="0">
              <a:solidFill>
                <a:schemeClr val="bg1"/>
              </a:solidFill>
            </a:endParaRPr>
          </a:p>
          <a:p>
            <a:pPr marL="285750" indent="-285750">
              <a:buFont typeface="Arial" panose="020B0604020202020204" pitchFamily="34" charset="0"/>
              <a:buChar char="•"/>
            </a:pPr>
            <a:r>
              <a:rPr lang="en-US" b="1" dirty="0">
                <a:solidFill>
                  <a:schemeClr val="bg1"/>
                </a:solidFill>
              </a:rPr>
              <a:t>Recuerden aplicar buenas practicas: </a:t>
            </a:r>
            <a:br>
              <a:rPr lang="en-US" b="1" dirty="0">
                <a:solidFill>
                  <a:schemeClr val="bg1"/>
                </a:solidFill>
              </a:rPr>
            </a:br>
            <a:r>
              <a:rPr lang="en-US" b="1" dirty="0">
                <a:solidFill>
                  <a:schemeClr val="bg1"/>
                </a:solidFill>
              </a:rPr>
              <a:t>- Nombre del programa  y variables claras</a:t>
            </a:r>
          </a:p>
          <a:p>
            <a:pPr marL="285750" indent="-285750">
              <a:buFont typeface="Arial" panose="020B0604020202020204" pitchFamily="34" charset="0"/>
              <a:buChar char="•"/>
            </a:pPr>
            <a:r>
              <a:rPr lang="en-US" b="1" dirty="0">
                <a:solidFill>
                  <a:schemeClr val="bg1"/>
                </a:solidFill>
              </a:rPr>
              <a:t>- Comentarios en su codigo</a:t>
            </a:r>
          </a:p>
        </p:txBody>
      </p:sp>
      <p:pic>
        <p:nvPicPr>
          <p:cNvPr id="10" name="Imagen 9">
            <a:extLst>
              <a:ext uri="{FF2B5EF4-FFF2-40B4-BE49-F238E27FC236}">
                <a16:creationId xmlns:a16="http://schemas.microsoft.com/office/drawing/2014/main" id="{1DDF84D8-D011-452D-A43A-990753A24B68}"/>
              </a:ext>
            </a:extLst>
          </p:cNvPr>
          <p:cNvPicPr>
            <a:picLocks noChangeAspect="1"/>
          </p:cNvPicPr>
          <p:nvPr/>
        </p:nvPicPr>
        <p:blipFill>
          <a:blip r:embed="rId3"/>
          <a:stretch>
            <a:fillRect/>
          </a:stretch>
        </p:blipFill>
        <p:spPr>
          <a:xfrm>
            <a:off x="8265502" y="2406736"/>
            <a:ext cx="2190517" cy="2914284"/>
          </a:xfrm>
          <a:prstGeom prst="rect">
            <a:avLst/>
          </a:prstGeom>
        </p:spPr>
      </p:pic>
    </p:spTree>
    <p:extLst>
      <p:ext uri="{BB962C8B-B14F-4D97-AF65-F5344CB8AC3E}">
        <p14:creationId xmlns:p14="http://schemas.microsoft.com/office/powerpoint/2010/main" val="1896838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12</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C4D521BF-B84E-4ABA-985A-C33A67ACB2E6}"/>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180128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2C862568-88E6-F35C-623E-1ABA5D144BDD}"/>
              </a:ext>
            </a:extLst>
          </p:cNvPr>
          <p:cNvSpPr>
            <a:spLocks noGrp="1"/>
          </p:cNvSpPr>
          <p:nvPr>
            <p:ph type="sldNum" sz="quarter" idx="12"/>
          </p:nvPr>
        </p:nvSpPr>
        <p:spPr/>
        <p:txBody>
          <a:bodyPr/>
          <a:lstStyle/>
          <a:p>
            <a:fld id="{2C43FE11-BAD3-41A4-A69F-188AE344B11E}" type="slidenum">
              <a:rPr lang="es-AR" smtClean="0"/>
              <a:t>13</a:t>
            </a:fld>
            <a:endParaRPr lang="es-AR"/>
          </a:p>
        </p:txBody>
      </p:sp>
      <p:pic>
        <p:nvPicPr>
          <p:cNvPr id="7" name="Picture 6">
            <a:extLst>
              <a:ext uri="{FF2B5EF4-FFF2-40B4-BE49-F238E27FC236}">
                <a16:creationId xmlns:a16="http://schemas.microsoft.com/office/drawing/2014/main" id="{1BCE0343-5306-465F-6EB3-2D2BC408D69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099880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1BAB236-580D-BDCB-016B-E63A5FDE23D5}"/>
              </a:ext>
            </a:extLst>
          </p:cNvPr>
          <p:cNvSpPr>
            <a:spLocks noGrp="1"/>
          </p:cNvSpPr>
          <p:nvPr>
            <p:ph type="sldNum" sz="quarter" idx="12"/>
          </p:nvPr>
        </p:nvSpPr>
        <p:spPr/>
        <p:txBody>
          <a:bodyPr/>
          <a:lstStyle/>
          <a:p>
            <a:fld id="{2C43FE11-BAD3-41A4-A69F-188AE344B11E}" type="slidenum">
              <a:rPr lang="es-AR" smtClean="0"/>
              <a:t>14</a:t>
            </a:fld>
            <a:endParaRPr lang="es-AR"/>
          </a:p>
        </p:txBody>
      </p:sp>
      <p:pic>
        <p:nvPicPr>
          <p:cNvPr id="7" name="Picture 6">
            <a:extLst>
              <a:ext uri="{FF2B5EF4-FFF2-40B4-BE49-F238E27FC236}">
                <a16:creationId xmlns:a16="http://schemas.microsoft.com/office/drawing/2014/main" id="{B16E8FB3-825E-44F1-2CFC-92D496FF1C0D}"/>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843492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15</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88072830-6FCE-4DB5-8741-F94A3E9CF04C}"/>
              </a:ext>
            </a:extLst>
          </p:cNvPr>
          <p:cNvSpPr txBox="1"/>
          <p:nvPr/>
        </p:nvSpPr>
        <p:spPr>
          <a:xfrm>
            <a:off x="1934308" y="521588"/>
            <a:ext cx="7002967"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b="0" i="1" u="sng" strike="noStrike" cap="none" dirty="0">
                <a:solidFill>
                  <a:srgbClr val="121212"/>
                </a:solidFill>
                <a:latin typeface="Anton"/>
                <a:ea typeface="Anton"/>
                <a:cs typeface="Anton"/>
                <a:sym typeface="Anton"/>
              </a:rPr>
              <a:t>EJEMPLOS: SI</a:t>
            </a:r>
            <a:r>
              <a:rPr lang="en-US" sz="3600" b="0" i="1" u="sng" strike="noStrike" cap="none" dirty="0">
                <a:solidFill>
                  <a:srgbClr val="121212"/>
                </a:solidFill>
                <a:latin typeface="Anton"/>
                <a:ea typeface="Anton"/>
                <a:cs typeface="Anton"/>
                <a:sym typeface="Anton"/>
              </a:rPr>
              <a:t> – ENTONCES - SINO</a:t>
            </a:r>
            <a:endParaRPr sz="3600" b="0" i="1" u="sng" strike="noStrike" cap="none" dirty="0">
              <a:solidFill>
                <a:srgbClr val="121212"/>
              </a:solidFill>
              <a:latin typeface="Anton"/>
              <a:ea typeface="Anton"/>
              <a:cs typeface="Anton"/>
              <a:sym typeface="Anton"/>
            </a:endParaRPr>
          </a:p>
        </p:txBody>
      </p:sp>
      <p:sp>
        <p:nvSpPr>
          <p:cNvPr id="8" name="CuadroTexto 7">
            <a:extLst>
              <a:ext uri="{FF2B5EF4-FFF2-40B4-BE49-F238E27FC236}">
                <a16:creationId xmlns:a16="http://schemas.microsoft.com/office/drawing/2014/main" id="{4E2CF204-9959-4459-9B37-F82FBFCABD3D}"/>
              </a:ext>
            </a:extLst>
          </p:cNvPr>
          <p:cNvSpPr txBox="1"/>
          <p:nvPr/>
        </p:nvSpPr>
        <p:spPr>
          <a:xfrm>
            <a:off x="750993" y="1165749"/>
            <a:ext cx="11047431" cy="1754326"/>
          </a:xfrm>
          <a:prstGeom prst="rect">
            <a:avLst/>
          </a:prstGeom>
          <a:noFill/>
        </p:spPr>
        <p:txBody>
          <a:bodyPr wrap="square" rtlCol="0">
            <a:spAutoFit/>
          </a:bodyPr>
          <a:lstStyle/>
          <a:p>
            <a:r>
              <a:rPr lang="en-US" b="1" dirty="0">
                <a:solidFill>
                  <a:schemeClr val="bg1"/>
                </a:solidFill>
              </a:rPr>
              <a:t>En este ejemplo debemos ingresar 3 numeros por teclado y mostrar por pantalla cual es el mayor</a:t>
            </a:r>
            <a:r>
              <a:rPr lang="es-AR" b="1" dirty="0">
                <a:solidFill>
                  <a:schemeClr val="bg1"/>
                </a:solidFill>
              </a:rPr>
              <a:t>.</a:t>
            </a:r>
          </a:p>
          <a:p>
            <a:r>
              <a:rPr lang="en-US" b="1" dirty="0">
                <a:solidFill>
                  <a:schemeClr val="bg1"/>
                </a:solidFill>
              </a:rPr>
              <a:t>Como se observa, primero comparamos el num1 con los otros 2 numeros, si esta comparacion nos devuelve</a:t>
            </a:r>
          </a:p>
          <a:p>
            <a:r>
              <a:rPr lang="en-US" b="1" dirty="0">
                <a:solidFill>
                  <a:schemeClr val="bg1"/>
                </a:solidFill>
              </a:rPr>
              <a:t>“true” o “verdadero” entonces imprimimos “El numero mayor es: , num1 y si nos devuelve un “false” o falso</a:t>
            </a:r>
          </a:p>
          <a:p>
            <a:r>
              <a:rPr lang="en-US" b="1" dirty="0">
                <a:solidFill>
                  <a:schemeClr val="bg1"/>
                </a:solidFill>
              </a:rPr>
              <a:t>Entonces tomamos el otro camino que es hacer la siguiente comparacion entre num2 y num1,num3 si esta condicion</a:t>
            </a:r>
          </a:p>
          <a:p>
            <a:r>
              <a:rPr lang="en-US" b="1" dirty="0">
                <a:solidFill>
                  <a:schemeClr val="bg1"/>
                </a:solidFill>
              </a:rPr>
              <a:t>Nos devuelve un “True” imprimimos “El numero mayor es :, num2 SINO imprimimos “El mayor es: ,num3.</a:t>
            </a:r>
          </a:p>
        </p:txBody>
      </p:sp>
      <p:pic>
        <p:nvPicPr>
          <p:cNvPr id="10" name="Imagen 9">
            <a:extLst>
              <a:ext uri="{FF2B5EF4-FFF2-40B4-BE49-F238E27FC236}">
                <a16:creationId xmlns:a16="http://schemas.microsoft.com/office/drawing/2014/main" id="{9CC3ABC3-D3BE-492E-8FE5-D414D7320DA2}"/>
              </a:ext>
            </a:extLst>
          </p:cNvPr>
          <p:cNvPicPr>
            <a:picLocks noChangeAspect="1"/>
          </p:cNvPicPr>
          <p:nvPr/>
        </p:nvPicPr>
        <p:blipFill>
          <a:blip r:embed="rId3"/>
          <a:stretch>
            <a:fillRect/>
          </a:stretch>
        </p:blipFill>
        <p:spPr>
          <a:xfrm>
            <a:off x="2390774" y="2920075"/>
            <a:ext cx="7767868" cy="3831496"/>
          </a:xfrm>
          <a:prstGeom prst="rect">
            <a:avLst/>
          </a:prstGeom>
        </p:spPr>
      </p:pic>
    </p:spTree>
    <p:extLst>
      <p:ext uri="{BB962C8B-B14F-4D97-AF65-F5344CB8AC3E}">
        <p14:creationId xmlns:p14="http://schemas.microsoft.com/office/powerpoint/2010/main" val="7903905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E214CD3F-1C53-4ED8-8630-1304F89E9F02}"/>
              </a:ext>
            </a:extLst>
          </p:cNvPr>
          <p:cNvSpPr>
            <a:spLocks noGrp="1"/>
          </p:cNvSpPr>
          <p:nvPr>
            <p:ph type="sldNum" sz="quarter" idx="12"/>
          </p:nvPr>
        </p:nvSpPr>
        <p:spPr/>
        <p:txBody>
          <a:bodyPr/>
          <a:lstStyle/>
          <a:p>
            <a:fld id="{2C43FE11-BAD3-41A4-A69F-188AE344B11E}" type="slidenum">
              <a:rPr lang="es-AR" smtClean="0"/>
              <a:t>16</a:t>
            </a:fld>
            <a:endParaRPr lang="es-AR" dirty="0"/>
          </a:p>
        </p:txBody>
      </p:sp>
      <p:pic>
        <p:nvPicPr>
          <p:cNvPr id="7" name="Picture 2">
            <a:extLst>
              <a:ext uri="{FF2B5EF4-FFF2-40B4-BE49-F238E27FC236}">
                <a16:creationId xmlns:a16="http://schemas.microsoft.com/office/drawing/2014/main" id="{C8CA7798-881A-4C7A-A298-DB84264EF1C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5107" y="126393"/>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Google Shape;265;p50">
            <a:extLst>
              <a:ext uri="{FF2B5EF4-FFF2-40B4-BE49-F238E27FC236}">
                <a16:creationId xmlns:a16="http://schemas.microsoft.com/office/drawing/2014/main" id="{6F5C7568-387F-4694-A146-9E3968F9A040}"/>
              </a:ext>
            </a:extLst>
          </p:cNvPr>
          <p:cNvSpPr txBox="1"/>
          <p:nvPr/>
        </p:nvSpPr>
        <p:spPr>
          <a:xfrm>
            <a:off x="1934308" y="521588"/>
            <a:ext cx="7002967"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i="1" u="sng" dirty="0">
                <a:solidFill>
                  <a:srgbClr val="121212"/>
                </a:solidFill>
                <a:latin typeface="Anton"/>
                <a:ea typeface="Anton"/>
                <a:cs typeface="Anton"/>
                <a:sym typeface="Anton"/>
              </a:rPr>
              <a:t>EJERCICIOS</a:t>
            </a:r>
            <a:r>
              <a:rPr lang="en-GB" sz="3600" b="0" i="1" u="sng" strike="noStrike" cap="none" dirty="0">
                <a:solidFill>
                  <a:srgbClr val="121212"/>
                </a:solidFill>
                <a:latin typeface="Anton"/>
                <a:ea typeface="Anton"/>
                <a:cs typeface="Anton"/>
                <a:sym typeface="Anton"/>
              </a:rPr>
              <a:t>: SI</a:t>
            </a:r>
            <a:r>
              <a:rPr lang="en-US" sz="3600" b="0" i="1" u="sng" strike="noStrike" cap="none" dirty="0">
                <a:solidFill>
                  <a:srgbClr val="121212"/>
                </a:solidFill>
                <a:latin typeface="Anton"/>
                <a:ea typeface="Anton"/>
                <a:cs typeface="Anton"/>
                <a:sym typeface="Anton"/>
              </a:rPr>
              <a:t> – ENTONCES - SINO</a:t>
            </a:r>
            <a:endParaRPr sz="3600" b="0" i="1" u="sng" strike="noStrike" cap="none" dirty="0">
              <a:solidFill>
                <a:srgbClr val="121212"/>
              </a:solidFill>
              <a:latin typeface="Anton"/>
              <a:ea typeface="Anton"/>
              <a:cs typeface="Anton"/>
              <a:sym typeface="Anton"/>
            </a:endParaRPr>
          </a:p>
        </p:txBody>
      </p:sp>
      <p:sp>
        <p:nvSpPr>
          <p:cNvPr id="5" name="CuadroTexto 4">
            <a:extLst>
              <a:ext uri="{FF2B5EF4-FFF2-40B4-BE49-F238E27FC236}">
                <a16:creationId xmlns:a16="http://schemas.microsoft.com/office/drawing/2014/main" id="{C7CD7E9F-32D3-4133-937C-EE0E482A836E}"/>
              </a:ext>
            </a:extLst>
          </p:cNvPr>
          <p:cNvSpPr txBox="1"/>
          <p:nvPr/>
        </p:nvSpPr>
        <p:spPr>
          <a:xfrm>
            <a:off x="1066014" y="1263775"/>
            <a:ext cx="10179348" cy="2308324"/>
          </a:xfrm>
          <a:prstGeom prst="rect">
            <a:avLst/>
          </a:prstGeom>
          <a:noFill/>
        </p:spPr>
        <p:txBody>
          <a:bodyPr wrap="square" rtlCol="0">
            <a:spAutoFit/>
          </a:bodyPr>
          <a:lstStyle/>
          <a:p>
            <a:r>
              <a:rPr lang="es-ES" b="1" dirty="0">
                <a:solidFill>
                  <a:schemeClr val="bg1"/>
                </a:solidFill>
              </a:rPr>
              <a:t>1- Ingresar por teclado dos valores numéricos y mostrar cual es el mayor o si son iguales, mostrar el residuo de la división de dichos números.</a:t>
            </a:r>
          </a:p>
          <a:p>
            <a:endParaRPr lang="es-ES" b="1" dirty="0">
              <a:solidFill>
                <a:schemeClr val="bg1"/>
              </a:solidFill>
            </a:endParaRPr>
          </a:p>
          <a:p>
            <a:r>
              <a:rPr lang="es-ES" b="1" dirty="0">
                <a:solidFill>
                  <a:schemeClr val="bg1"/>
                </a:solidFill>
              </a:rPr>
              <a:t>2- Crear un programa que lea un numero y según ese numero, indique el </a:t>
            </a:r>
            <a:r>
              <a:rPr lang="es-AR" b="1" dirty="0">
                <a:solidFill>
                  <a:schemeClr val="bg1"/>
                </a:solidFill>
              </a:rPr>
              <a:t>día</a:t>
            </a:r>
            <a:r>
              <a:rPr lang="es-ES" b="1" dirty="0">
                <a:solidFill>
                  <a:schemeClr val="bg1"/>
                </a:solidFill>
              </a:rPr>
              <a:t> que corresponda.</a:t>
            </a:r>
          </a:p>
          <a:p>
            <a:r>
              <a:rPr lang="es-ES" b="1" dirty="0">
                <a:solidFill>
                  <a:schemeClr val="bg1"/>
                </a:solidFill>
              </a:rPr>
              <a:t>	ej.: 1=lunes, 2=martes,etc</a:t>
            </a:r>
          </a:p>
          <a:p>
            <a:endParaRPr lang="es-ES" b="1" dirty="0">
              <a:solidFill>
                <a:schemeClr val="bg1"/>
              </a:solidFill>
            </a:endParaRPr>
          </a:p>
          <a:p>
            <a:r>
              <a:rPr lang="es-ES" b="1" dirty="0">
                <a:solidFill>
                  <a:schemeClr val="bg1"/>
                </a:solidFill>
              </a:rPr>
              <a:t>3- Solicitar un numero por teclado y mostrar si es PAR o IMPAR, para este ejercicio use el operador</a:t>
            </a:r>
            <a:r>
              <a:rPr lang="es-AR" b="1" dirty="0">
                <a:solidFill>
                  <a:schemeClr val="bg1"/>
                </a:solidFill>
              </a:rPr>
              <a:t> matemático MOD.</a:t>
            </a:r>
            <a:endParaRPr lang="es-ES" b="1" dirty="0">
              <a:solidFill>
                <a:schemeClr val="bg1"/>
              </a:solidFill>
            </a:endParaRPr>
          </a:p>
        </p:txBody>
      </p:sp>
      <p:pic>
        <p:nvPicPr>
          <p:cNvPr id="10" name="Imagen 9">
            <a:extLst>
              <a:ext uri="{FF2B5EF4-FFF2-40B4-BE49-F238E27FC236}">
                <a16:creationId xmlns:a16="http://schemas.microsoft.com/office/drawing/2014/main" id="{FA588BDA-7F4F-498A-BB1A-8829515E97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4274" y="3933577"/>
            <a:ext cx="3995371" cy="2615444"/>
          </a:xfrm>
          <a:prstGeom prst="rect">
            <a:avLst/>
          </a:prstGeom>
        </p:spPr>
      </p:pic>
    </p:spTree>
    <p:extLst>
      <p:ext uri="{BB962C8B-B14F-4D97-AF65-F5344CB8AC3E}">
        <p14:creationId xmlns:p14="http://schemas.microsoft.com/office/powerpoint/2010/main" val="20293606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E214CD3F-1C53-4ED8-8630-1304F89E9F02}"/>
              </a:ext>
            </a:extLst>
          </p:cNvPr>
          <p:cNvSpPr>
            <a:spLocks noGrp="1"/>
          </p:cNvSpPr>
          <p:nvPr>
            <p:ph type="sldNum" sz="quarter" idx="12"/>
          </p:nvPr>
        </p:nvSpPr>
        <p:spPr/>
        <p:txBody>
          <a:bodyPr/>
          <a:lstStyle/>
          <a:p>
            <a:fld id="{2C43FE11-BAD3-41A4-A69F-188AE344B11E}" type="slidenum">
              <a:rPr lang="es-AR" smtClean="0"/>
              <a:t>17</a:t>
            </a:fld>
            <a:endParaRPr lang="es-AR" dirty="0"/>
          </a:p>
        </p:txBody>
      </p:sp>
      <p:pic>
        <p:nvPicPr>
          <p:cNvPr id="7" name="Picture 2">
            <a:extLst>
              <a:ext uri="{FF2B5EF4-FFF2-40B4-BE49-F238E27FC236}">
                <a16:creationId xmlns:a16="http://schemas.microsoft.com/office/drawing/2014/main" id="{C8CA7798-881A-4C7A-A298-DB84264EF1C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5107" y="126393"/>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Google Shape;265;p50">
            <a:extLst>
              <a:ext uri="{FF2B5EF4-FFF2-40B4-BE49-F238E27FC236}">
                <a16:creationId xmlns:a16="http://schemas.microsoft.com/office/drawing/2014/main" id="{6F5C7568-387F-4694-A146-9E3968F9A040}"/>
              </a:ext>
            </a:extLst>
          </p:cNvPr>
          <p:cNvSpPr txBox="1"/>
          <p:nvPr/>
        </p:nvSpPr>
        <p:spPr>
          <a:xfrm>
            <a:off x="1934308" y="521588"/>
            <a:ext cx="7002967"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3600" i="1" u="sng" dirty="0">
                <a:solidFill>
                  <a:srgbClr val="121212"/>
                </a:solidFill>
                <a:latin typeface="Anton"/>
                <a:ea typeface="Anton"/>
                <a:cs typeface="Anton"/>
                <a:sym typeface="Anton"/>
              </a:rPr>
              <a:t>RECUERDEN</a:t>
            </a:r>
            <a:endParaRPr sz="3600" b="0" i="1" u="sng" strike="noStrike" cap="none" dirty="0">
              <a:solidFill>
                <a:srgbClr val="121212"/>
              </a:solidFill>
              <a:latin typeface="Anton"/>
              <a:ea typeface="Anton"/>
              <a:cs typeface="Anton"/>
              <a:sym typeface="Anton"/>
            </a:endParaRPr>
          </a:p>
        </p:txBody>
      </p:sp>
      <p:sp>
        <p:nvSpPr>
          <p:cNvPr id="5" name="CuadroTexto 4">
            <a:extLst>
              <a:ext uri="{FF2B5EF4-FFF2-40B4-BE49-F238E27FC236}">
                <a16:creationId xmlns:a16="http://schemas.microsoft.com/office/drawing/2014/main" id="{C7CD7E9F-32D3-4133-937C-EE0E482A836E}"/>
              </a:ext>
            </a:extLst>
          </p:cNvPr>
          <p:cNvSpPr txBox="1"/>
          <p:nvPr/>
        </p:nvSpPr>
        <p:spPr>
          <a:xfrm>
            <a:off x="1066014" y="1263775"/>
            <a:ext cx="10179348" cy="5078313"/>
          </a:xfrm>
          <a:prstGeom prst="rect">
            <a:avLst/>
          </a:prstGeom>
          <a:noFill/>
        </p:spPr>
        <p:txBody>
          <a:bodyPr wrap="square" rtlCol="0">
            <a:spAutoFit/>
          </a:bodyPr>
          <a:lstStyle/>
          <a:p>
            <a:r>
              <a:rPr lang="en-US" b="1" dirty="0">
                <a:solidFill>
                  <a:schemeClr val="bg1"/>
                </a:solidFill>
              </a:rPr>
              <a:t>En esta etapa es normal sentir que no entienden ciertos temas o pensar que es muy </a:t>
            </a:r>
            <a:r>
              <a:rPr lang="es-AR" b="1" dirty="0">
                <a:solidFill>
                  <a:schemeClr val="bg1"/>
                </a:solidFill>
              </a:rPr>
              <a:t>difícil</a:t>
            </a:r>
            <a:r>
              <a:rPr lang="en-US" b="1" dirty="0">
                <a:solidFill>
                  <a:schemeClr val="bg1"/>
                </a:solidFill>
              </a:rPr>
              <a:t>, pero no deben frustrarse ya que todo programador pasa por lo mismo. Busquen momentos en los que pueden volver a leer la </a:t>
            </a:r>
            <a:r>
              <a:rPr lang="es-AR" b="1" dirty="0">
                <a:solidFill>
                  <a:schemeClr val="bg1"/>
                </a:solidFill>
              </a:rPr>
              <a:t>teoría</a:t>
            </a:r>
            <a:r>
              <a:rPr lang="en-US" b="1" dirty="0">
                <a:solidFill>
                  <a:schemeClr val="bg1"/>
                </a:solidFill>
              </a:rPr>
              <a:t> y hacer ejercicios para reforzar los puntos que </a:t>
            </a:r>
            <a:r>
              <a:rPr lang="en-US" b="1" dirty="0" err="1">
                <a:solidFill>
                  <a:schemeClr val="bg1"/>
                </a:solidFill>
              </a:rPr>
              <a:t>crean</a:t>
            </a:r>
            <a:r>
              <a:rPr lang="en-US" b="1" dirty="0">
                <a:solidFill>
                  <a:schemeClr val="bg1"/>
                </a:solidFill>
              </a:rPr>
              <a:t> que hagan </a:t>
            </a:r>
            <a:r>
              <a:rPr lang="en-US" b="1" dirty="0" err="1">
                <a:solidFill>
                  <a:schemeClr val="bg1"/>
                </a:solidFill>
              </a:rPr>
              <a:t>falta</a:t>
            </a:r>
            <a:r>
              <a:rPr lang="en-US" b="1" dirty="0">
                <a:solidFill>
                  <a:schemeClr val="bg1"/>
                </a:solidFill>
              </a:rPr>
              <a:t>.</a:t>
            </a:r>
          </a:p>
          <a:p>
            <a:endParaRPr lang="en-US" b="1" dirty="0">
              <a:solidFill>
                <a:schemeClr val="bg1"/>
              </a:solidFill>
            </a:endParaRPr>
          </a:p>
          <a:p>
            <a:r>
              <a:rPr lang="es-ES" b="1" dirty="0">
                <a:solidFill>
                  <a:schemeClr val="bg1"/>
                </a:solidFill>
              </a:rPr>
              <a:t>Una de las peores cosas que le pasa a todo el mundo cuando empieza en cualquier actividad con algún grado de complejidad es quedarse atascado.</a:t>
            </a:r>
            <a:endParaRPr lang="en-US" b="1" dirty="0">
              <a:solidFill>
                <a:schemeClr val="bg1"/>
              </a:solidFill>
            </a:endParaRPr>
          </a:p>
          <a:p>
            <a:r>
              <a:rPr lang="es-ES" b="1" dirty="0">
                <a:solidFill>
                  <a:schemeClr val="bg1"/>
                </a:solidFill>
              </a:rPr>
              <a:t>En primer lugar decir que el hecho de quedarse atascado es el pan de cada día de los programadores - y no solo los principiantes. Hay días en los que parece que no avanzamos, y en los que estar atascado es la norma., pero en verdad esos periodos de frustración son la base para progresar. </a:t>
            </a:r>
            <a:r>
              <a:rPr lang="es-ES" b="1" u="sng" dirty="0">
                <a:solidFill>
                  <a:schemeClr val="bg1"/>
                </a:solidFill>
                <a:effectLst>
                  <a:outerShdw blurRad="38100" dist="38100" dir="2700000" algn="tl">
                    <a:srgbClr val="000000">
                      <a:alpha val="43137"/>
                    </a:srgbClr>
                  </a:outerShdw>
                </a:effectLst>
              </a:rPr>
              <a:t>No hay aprendizaje sin frustración.</a:t>
            </a:r>
            <a:endParaRPr lang="en-US" b="1" u="sng" dirty="0">
              <a:solidFill>
                <a:schemeClr val="bg1"/>
              </a:solidFill>
              <a:effectLst>
                <a:outerShdw blurRad="38100" dist="38100" dir="2700000" algn="tl">
                  <a:srgbClr val="000000">
                    <a:alpha val="43137"/>
                  </a:srgbClr>
                </a:outerShdw>
              </a:effectLst>
            </a:endParaRPr>
          </a:p>
          <a:p>
            <a:r>
              <a:rPr lang="es-ES" b="1" u="sng" dirty="0">
                <a:solidFill>
                  <a:schemeClr val="bg1"/>
                </a:solidFill>
                <a:effectLst>
                  <a:outerShdw blurRad="38100" dist="38100" dir="2700000" algn="tl">
                    <a:srgbClr val="000000">
                      <a:alpha val="43137"/>
                    </a:srgbClr>
                  </a:outerShdw>
                </a:effectLst>
              </a:rPr>
              <a:t>El enfoque que debemos tener es el siguiente: </a:t>
            </a:r>
            <a:r>
              <a:rPr lang="es-ES" b="1" dirty="0">
                <a:solidFill>
                  <a:schemeClr val="bg1"/>
                </a:solidFill>
              </a:rPr>
              <a:t>lo más común es no avanzar y cada vez que lo hagamos, tenemos que celebrarlo y sentirnos orgullosos. Si no eres capaz de gestionar la frustración y buscarle un enfoque positivo, quizás nunca serás un buen programador.</a:t>
            </a:r>
            <a:endParaRPr lang="en-US" b="1" dirty="0">
              <a:solidFill>
                <a:schemeClr val="bg1"/>
              </a:solidFill>
            </a:endParaRPr>
          </a:p>
          <a:p>
            <a:r>
              <a:rPr lang="es-ES" b="1" dirty="0">
                <a:solidFill>
                  <a:schemeClr val="bg1"/>
                </a:solidFill>
              </a:rPr>
              <a:t>Lo más aconsejable es coger perspectiva e investigar sobre el problema, familiarizándose con la tecnología en la que estamos. Si entendemos a la perfección la raíz del problema aunque no seamos capaces de arreglarlo a la hora de hacer que el software funcione, ya habremos hecho grandes progresos. Esta forma de gestionar las frustraciones, aprendiendo de cada una de ellas, hará que a la larga avancemos más rápido, evitando obstáculos y atascos programando.</a:t>
            </a:r>
          </a:p>
        </p:txBody>
      </p:sp>
    </p:spTree>
    <p:extLst>
      <p:ext uri="{BB962C8B-B14F-4D97-AF65-F5344CB8AC3E}">
        <p14:creationId xmlns:p14="http://schemas.microsoft.com/office/powerpoint/2010/main" val="200418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2</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19FE32E1-5613-4486-8B9E-71BBF4CDD3C7}"/>
              </a:ext>
            </a:extLst>
          </p:cNvPr>
          <p:cNvSpPr txBox="1"/>
          <p:nvPr/>
        </p:nvSpPr>
        <p:spPr>
          <a:xfrm>
            <a:off x="2357109" y="126394"/>
            <a:ext cx="6348000" cy="989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i="1" u="sng" dirty="0">
                <a:solidFill>
                  <a:srgbClr val="121212"/>
                </a:solidFill>
                <a:latin typeface="Anton"/>
                <a:ea typeface="Anton"/>
                <a:cs typeface="Anton"/>
                <a:sym typeface="Anton"/>
              </a:rPr>
              <a:t>BUENAS PRACTICAS</a:t>
            </a:r>
            <a:endParaRPr sz="3600" b="0" i="1" u="sng" strike="noStrike" cap="none" dirty="0">
              <a:solidFill>
                <a:srgbClr val="121212"/>
              </a:solidFill>
              <a:latin typeface="Anton"/>
              <a:ea typeface="Anton"/>
              <a:cs typeface="Anton"/>
              <a:sym typeface="Anton"/>
            </a:endParaRPr>
          </a:p>
        </p:txBody>
      </p:sp>
      <p:sp>
        <p:nvSpPr>
          <p:cNvPr id="3" name="CuadroTexto 2">
            <a:extLst>
              <a:ext uri="{FF2B5EF4-FFF2-40B4-BE49-F238E27FC236}">
                <a16:creationId xmlns:a16="http://schemas.microsoft.com/office/drawing/2014/main" id="{DC409C25-248E-45D4-8FF4-921D42FA82C4}"/>
              </a:ext>
            </a:extLst>
          </p:cNvPr>
          <p:cNvSpPr txBox="1"/>
          <p:nvPr/>
        </p:nvSpPr>
        <p:spPr>
          <a:xfrm>
            <a:off x="876430" y="1100788"/>
            <a:ext cx="10750858" cy="923330"/>
          </a:xfrm>
          <a:prstGeom prst="rect">
            <a:avLst/>
          </a:prstGeom>
          <a:noFill/>
        </p:spPr>
        <p:txBody>
          <a:bodyPr wrap="square" rtlCol="0">
            <a:spAutoFit/>
          </a:bodyPr>
          <a:lstStyle/>
          <a:p>
            <a:r>
              <a:rPr lang="en-US" b="1" dirty="0">
                <a:solidFill>
                  <a:schemeClr val="bg1"/>
                </a:solidFill>
              </a:rPr>
              <a:t>Debemos </a:t>
            </a:r>
            <a:r>
              <a:rPr lang="es-BO" b="1" dirty="0">
                <a:solidFill>
                  <a:schemeClr val="bg1"/>
                </a:solidFill>
              </a:rPr>
              <a:t>tener</a:t>
            </a:r>
            <a:r>
              <a:rPr lang="en-US" b="1" dirty="0">
                <a:solidFill>
                  <a:schemeClr val="bg1"/>
                </a:solidFill>
              </a:rPr>
              <a:t> en </a:t>
            </a:r>
            <a:r>
              <a:rPr lang="es-AR" b="1" dirty="0">
                <a:solidFill>
                  <a:schemeClr val="bg1"/>
                </a:solidFill>
              </a:rPr>
              <a:t>cuenta</a:t>
            </a:r>
            <a:r>
              <a:rPr lang="en-US" b="1" dirty="0">
                <a:solidFill>
                  <a:schemeClr val="bg1"/>
                </a:solidFill>
              </a:rPr>
              <a:t> </a:t>
            </a:r>
            <a:r>
              <a:rPr lang="es-AR" b="1" dirty="0">
                <a:solidFill>
                  <a:schemeClr val="bg1"/>
                </a:solidFill>
              </a:rPr>
              <a:t>ciertos</a:t>
            </a:r>
            <a:r>
              <a:rPr lang="en-US" b="1" dirty="0">
                <a:solidFill>
                  <a:schemeClr val="bg1"/>
                </a:solidFill>
              </a:rPr>
              <a:t> </a:t>
            </a:r>
            <a:r>
              <a:rPr lang="es-AR" b="1" dirty="0">
                <a:solidFill>
                  <a:schemeClr val="bg1"/>
                </a:solidFill>
              </a:rPr>
              <a:t>aspectos</a:t>
            </a:r>
            <a:r>
              <a:rPr lang="en-US" b="1" dirty="0">
                <a:solidFill>
                  <a:schemeClr val="bg1"/>
                </a:solidFill>
              </a:rPr>
              <a:t> al momento de </a:t>
            </a:r>
            <a:r>
              <a:rPr lang="es-AR" b="1" dirty="0">
                <a:solidFill>
                  <a:schemeClr val="bg1"/>
                </a:solidFill>
              </a:rPr>
              <a:t>escribir</a:t>
            </a:r>
            <a:r>
              <a:rPr lang="en-US" b="1" dirty="0">
                <a:solidFill>
                  <a:schemeClr val="bg1"/>
                </a:solidFill>
              </a:rPr>
              <a:t> </a:t>
            </a:r>
            <a:r>
              <a:rPr lang="es-AR" b="1" dirty="0">
                <a:solidFill>
                  <a:schemeClr val="bg1"/>
                </a:solidFill>
              </a:rPr>
              <a:t>nuestros</a:t>
            </a:r>
            <a:r>
              <a:rPr lang="en-US" b="1" dirty="0">
                <a:solidFill>
                  <a:schemeClr val="bg1"/>
                </a:solidFill>
              </a:rPr>
              <a:t> programas, ya que debemos tratar de que nuestro codigo sea claro, tenga variables que hagan referencia al dato que se almacenar en ella y siempre escribir comentarios que nos ayuden a entender lo que </a:t>
            </a:r>
            <a:r>
              <a:rPr lang="es-AR" b="1" dirty="0">
                <a:solidFill>
                  <a:schemeClr val="bg1"/>
                </a:solidFill>
              </a:rPr>
              <a:t>estamos</a:t>
            </a:r>
            <a:r>
              <a:rPr lang="en-US" b="1" dirty="0">
                <a:solidFill>
                  <a:schemeClr val="bg1"/>
                </a:solidFill>
              </a:rPr>
              <a:t> programando.</a:t>
            </a:r>
          </a:p>
        </p:txBody>
      </p:sp>
      <p:pic>
        <p:nvPicPr>
          <p:cNvPr id="6" name="Imagen 5">
            <a:extLst>
              <a:ext uri="{FF2B5EF4-FFF2-40B4-BE49-F238E27FC236}">
                <a16:creationId xmlns:a16="http://schemas.microsoft.com/office/drawing/2014/main" id="{CDE16B95-1782-4F04-9C38-1D8257F225B6}"/>
              </a:ext>
            </a:extLst>
          </p:cNvPr>
          <p:cNvPicPr>
            <a:picLocks noChangeAspect="1"/>
          </p:cNvPicPr>
          <p:nvPr/>
        </p:nvPicPr>
        <p:blipFill>
          <a:blip r:embed="rId3"/>
          <a:stretch>
            <a:fillRect/>
          </a:stretch>
        </p:blipFill>
        <p:spPr>
          <a:xfrm>
            <a:off x="1792231" y="2214988"/>
            <a:ext cx="8607538" cy="4643012"/>
          </a:xfrm>
          <a:prstGeom prst="rect">
            <a:avLst/>
          </a:prstGeom>
        </p:spPr>
      </p:pic>
    </p:spTree>
    <p:extLst>
      <p:ext uri="{BB962C8B-B14F-4D97-AF65-F5344CB8AC3E}">
        <p14:creationId xmlns:p14="http://schemas.microsoft.com/office/powerpoint/2010/main" val="904187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3</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CF921C80-D9EB-4EC7-85A5-E3BD36F9CC2A}"/>
              </a:ext>
            </a:extLst>
          </p:cNvPr>
          <p:cNvSpPr txBox="1"/>
          <p:nvPr/>
        </p:nvSpPr>
        <p:spPr>
          <a:xfrm>
            <a:off x="2589275" y="521588"/>
            <a:ext cx="6348000"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i="1" u="sng" dirty="0">
                <a:solidFill>
                  <a:srgbClr val="121212"/>
                </a:solidFill>
                <a:latin typeface="Anton"/>
                <a:ea typeface="Anton"/>
                <a:cs typeface="Anton"/>
                <a:sym typeface="Anton"/>
              </a:rPr>
              <a:t>VARIABLES</a:t>
            </a:r>
            <a:endParaRPr sz="3600" b="0" i="1" u="sng" strike="noStrike" cap="none" dirty="0">
              <a:solidFill>
                <a:srgbClr val="121212"/>
              </a:solidFill>
              <a:latin typeface="Anton"/>
              <a:ea typeface="Anton"/>
              <a:cs typeface="Anton"/>
              <a:sym typeface="Anton"/>
            </a:endParaRPr>
          </a:p>
        </p:txBody>
      </p:sp>
      <p:pic>
        <p:nvPicPr>
          <p:cNvPr id="9" name="Imagen 8">
            <a:extLst>
              <a:ext uri="{FF2B5EF4-FFF2-40B4-BE49-F238E27FC236}">
                <a16:creationId xmlns:a16="http://schemas.microsoft.com/office/drawing/2014/main" id="{F5E1E65D-C834-45B4-BBB8-CD9D95B3C715}"/>
              </a:ext>
            </a:extLst>
          </p:cNvPr>
          <p:cNvPicPr>
            <a:picLocks noChangeAspect="1"/>
          </p:cNvPicPr>
          <p:nvPr/>
        </p:nvPicPr>
        <p:blipFill>
          <a:blip r:embed="rId3"/>
          <a:stretch>
            <a:fillRect/>
          </a:stretch>
        </p:blipFill>
        <p:spPr>
          <a:xfrm>
            <a:off x="954233" y="5355526"/>
            <a:ext cx="4511006" cy="1376079"/>
          </a:xfrm>
          <a:prstGeom prst="rect">
            <a:avLst/>
          </a:prstGeom>
        </p:spPr>
      </p:pic>
      <p:sp>
        <p:nvSpPr>
          <p:cNvPr id="11" name="CuadroTexto 10">
            <a:extLst>
              <a:ext uri="{FF2B5EF4-FFF2-40B4-BE49-F238E27FC236}">
                <a16:creationId xmlns:a16="http://schemas.microsoft.com/office/drawing/2014/main" id="{78D6AF1D-D2C4-48F0-AFF9-C8F0D511BA17}"/>
              </a:ext>
            </a:extLst>
          </p:cNvPr>
          <p:cNvSpPr txBox="1"/>
          <p:nvPr/>
        </p:nvSpPr>
        <p:spPr>
          <a:xfrm>
            <a:off x="5612894" y="5411939"/>
            <a:ext cx="5624873" cy="1200329"/>
          </a:xfrm>
          <a:prstGeom prst="rect">
            <a:avLst/>
          </a:prstGeom>
          <a:noFill/>
        </p:spPr>
        <p:txBody>
          <a:bodyPr wrap="none" rtlCol="0">
            <a:spAutoFit/>
          </a:bodyPr>
          <a:lstStyle/>
          <a:p>
            <a:r>
              <a:rPr lang="en-US" b="1" dirty="0">
                <a:solidFill>
                  <a:schemeClr val="bg1"/>
                </a:solidFill>
              </a:rPr>
              <a:t>En este ejemplo se </a:t>
            </a:r>
            <a:r>
              <a:rPr lang="en-US" b="1" dirty="0" err="1">
                <a:solidFill>
                  <a:schemeClr val="bg1"/>
                </a:solidFill>
              </a:rPr>
              <a:t>solicita</a:t>
            </a:r>
            <a:r>
              <a:rPr lang="en-US" b="1" dirty="0">
                <a:solidFill>
                  <a:schemeClr val="bg1"/>
                </a:solidFill>
              </a:rPr>
              <a:t> al usuario ingresar su </a:t>
            </a:r>
            <a:r>
              <a:rPr lang="en-US" b="1" dirty="0" err="1">
                <a:solidFill>
                  <a:schemeClr val="bg1"/>
                </a:solidFill>
              </a:rPr>
              <a:t>nombre</a:t>
            </a:r>
            <a:endParaRPr lang="en-US" b="1" dirty="0">
              <a:solidFill>
                <a:schemeClr val="bg1"/>
              </a:solidFill>
            </a:endParaRPr>
          </a:p>
          <a:p>
            <a:r>
              <a:rPr lang="en-US" b="1" dirty="0">
                <a:solidFill>
                  <a:schemeClr val="bg1"/>
                </a:solidFill>
              </a:rPr>
              <a:t>y </a:t>
            </a:r>
            <a:r>
              <a:rPr lang="en-US" b="1" dirty="0" err="1">
                <a:solidFill>
                  <a:schemeClr val="bg1"/>
                </a:solidFill>
              </a:rPr>
              <a:t>apellido</a:t>
            </a:r>
            <a:r>
              <a:rPr lang="en-US" b="1" dirty="0">
                <a:solidFill>
                  <a:schemeClr val="bg1"/>
                </a:solidFill>
              </a:rPr>
              <a:t>, </a:t>
            </a:r>
            <a:r>
              <a:rPr lang="en-US" b="1" dirty="0" err="1">
                <a:solidFill>
                  <a:schemeClr val="bg1"/>
                </a:solidFill>
              </a:rPr>
              <a:t>como</a:t>
            </a:r>
            <a:r>
              <a:rPr lang="en-US" b="1" dirty="0">
                <a:solidFill>
                  <a:schemeClr val="bg1"/>
                </a:solidFill>
              </a:rPr>
              <a:t> se observa la variable que </a:t>
            </a:r>
            <a:r>
              <a:rPr lang="en-US" b="1" dirty="0" err="1">
                <a:solidFill>
                  <a:schemeClr val="bg1"/>
                </a:solidFill>
              </a:rPr>
              <a:t>captura</a:t>
            </a:r>
            <a:endParaRPr lang="en-US" b="1" dirty="0">
              <a:solidFill>
                <a:schemeClr val="bg1"/>
              </a:solidFill>
            </a:endParaRPr>
          </a:p>
          <a:p>
            <a:r>
              <a:rPr lang="en-US" b="1" dirty="0" err="1">
                <a:solidFill>
                  <a:schemeClr val="bg1"/>
                </a:solidFill>
              </a:rPr>
              <a:t>esa</a:t>
            </a:r>
            <a:r>
              <a:rPr lang="en-US" b="1" dirty="0">
                <a:solidFill>
                  <a:schemeClr val="bg1"/>
                </a:solidFill>
              </a:rPr>
              <a:t> </a:t>
            </a:r>
            <a:r>
              <a:rPr lang="en-US" b="1" dirty="0" err="1">
                <a:solidFill>
                  <a:schemeClr val="bg1"/>
                </a:solidFill>
              </a:rPr>
              <a:t>informacion</a:t>
            </a:r>
            <a:r>
              <a:rPr lang="en-US" b="1" dirty="0">
                <a:solidFill>
                  <a:schemeClr val="bg1"/>
                </a:solidFill>
              </a:rPr>
              <a:t> se llama “</a:t>
            </a:r>
            <a:r>
              <a:rPr lang="en-US" b="1" dirty="0" err="1">
                <a:solidFill>
                  <a:schemeClr val="bg1"/>
                </a:solidFill>
              </a:rPr>
              <a:t>nombreCompleto</a:t>
            </a:r>
            <a:r>
              <a:rPr lang="en-US" b="1" dirty="0">
                <a:solidFill>
                  <a:schemeClr val="bg1"/>
                </a:solidFill>
              </a:rPr>
              <a:t>” </a:t>
            </a:r>
            <a:r>
              <a:rPr lang="en-US" b="1" dirty="0" err="1">
                <a:solidFill>
                  <a:schemeClr val="bg1"/>
                </a:solidFill>
              </a:rPr>
              <a:t>utilizando</a:t>
            </a:r>
            <a:endParaRPr lang="en-US" b="1" dirty="0">
              <a:solidFill>
                <a:schemeClr val="bg1"/>
              </a:solidFill>
            </a:endParaRPr>
          </a:p>
          <a:p>
            <a:r>
              <a:rPr lang="en-US" b="1" dirty="0">
                <a:solidFill>
                  <a:schemeClr val="bg1"/>
                </a:solidFill>
              </a:rPr>
              <a:t>el tipo de escritura &lt;CamelCase&gt;</a:t>
            </a:r>
            <a:endParaRPr lang="es-AR" b="1" dirty="0">
              <a:solidFill>
                <a:schemeClr val="bg1"/>
              </a:solidFill>
            </a:endParaRPr>
          </a:p>
        </p:txBody>
      </p:sp>
      <p:sp>
        <p:nvSpPr>
          <p:cNvPr id="12" name="CuadroTexto 11">
            <a:extLst>
              <a:ext uri="{FF2B5EF4-FFF2-40B4-BE49-F238E27FC236}">
                <a16:creationId xmlns:a16="http://schemas.microsoft.com/office/drawing/2014/main" id="{E6D00C8D-EEDA-4A75-B00A-A16BADF662B8}"/>
              </a:ext>
            </a:extLst>
          </p:cNvPr>
          <p:cNvSpPr txBox="1"/>
          <p:nvPr/>
        </p:nvSpPr>
        <p:spPr>
          <a:xfrm>
            <a:off x="1087654" y="1234944"/>
            <a:ext cx="10750507" cy="1477328"/>
          </a:xfrm>
          <a:prstGeom prst="rect">
            <a:avLst/>
          </a:prstGeom>
          <a:noFill/>
        </p:spPr>
        <p:txBody>
          <a:bodyPr wrap="none" rtlCol="0">
            <a:spAutoFit/>
          </a:bodyPr>
          <a:lstStyle/>
          <a:p>
            <a:r>
              <a:rPr lang="en-US" b="1" dirty="0">
                <a:solidFill>
                  <a:schemeClr val="bg1"/>
                </a:solidFill>
              </a:rPr>
              <a:t>1- El </a:t>
            </a:r>
            <a:r>
              <a:rPr lang="es-AR" b="1" dirty="0">
                <a:solidFill>
                  <a:schemeClr val="bg1"/>
                </a:solidFill>
              </a:rPr>
              <a:t>nombre</a:t>
            </a:r>
            <a:r>
              <a:rPr lang="en-US" b="1" dirty="0">
                <a:solidFill>
                  <a:schemeClr val="bg1"/>
                </a:solidFill>
              </a:rPr>
              <a:t> de la variable </a:t>
            </a:r>
            <a:r>
              <a:rPr lang="es-AR" b="1" dirty="0">
                <a:solidFill>
                  <a:schemeClr val="bg1"/>
                </a:solidFill>
              </a:rPr>
              <a:t>debe</a:t>
            </a:r>
            <a:r>
              <a:rPr lang="en-US" b="1" dirty="0">
                <a:solidFill>
                  <a:schemeClr val="bg1"/>
                </a:solidFill>
              </a:rPr>
              <a:t> ser un </a:t>
            </a:r>
            <a:r>
              <a:rPr lang="es-AR" b="1" dirty="0">
                <a:solidFill>
                  <a:schemeClr val="bg1"/>
                </a:solidFill>
              </a:rPr>
              <a:t>nombre</a:t>
            </a:r>
            <a:r>
              <a:rPr lang="en-US" b="1" dirty="0">
                <a:solidFill>
                  <a:schemeClr val="bg1"/>
                </a:solidFill>
              </a:rPr>
              <a:t> descriptivo que se identifique con el valor que almacenar</a:t>
            </a:r>
          </a:p>
          <a:p>
            <a:r>
              <a:rPr lang="en-US" b="1" dirty="0">
                <a:solidFill>
                  <a:schemeClr val="bg1"/>
                </a:solidFill>
              </a:rPr>
              <a:t>2- Las variables no se pueden iniciar con </a:t>
            </a:r>
            <a:r>
              <a:rPr lang="es-AR" b="1" dirty="0">
                <a:solidFill>
                  <a:schemeClr val="bg1"/>
                </a:solidFill>
              </a:rPr>
              <a:t>números</a:t>
            </a:r>
            <a:r>
              <a:rPr lang="en-US" b="1" dirty="0">
                <a:solidFill>
                  <a:schemeClr val="bg1"/>
                </a:solidFill>
              </a:rPr>
              <a:t> o </a:t>
            </a:r>
            <a:r>
              <a:rPr lang="es-AR" b="1" dirty="0">
                <a:solidFill>
                  <a:schemeClr val="bg1"/>
                </a:solidFill>
              </a:rPr>
              <a:t>caracteres</a:t>
            </a:r>
            <a:r>
              <a:rPr lang="en-US" b="1" dirty="0">
                <a:solidFill>
                  <a:schemeClr val="bg1"/>
                </a:solidFill>
              </a:rPr>
              <a:t> especiales.</a:t>
            </a:r>
          </a:p>
          <a:p>
            <a:r>
              <a:rPr lang="en-US" b="1" dirty="0">
                <a:solidFill>
                  <a:schemeClr val="bg1"/>
                </a:solidFill>
              </a:rPr>
              <a:t>3- No se pueden usar </a:t>
            </a:r>
            <a:r>
              <a:rPr lang="es-AR" b="1" dirty="0">
                <a:solidFill>
                  <a:schemeClr val="bg1"/>
                </a:solidFill>
              </a:rPr>
              <a:t>caracteres</a:t>
            </a:r>
            <a:r>
              <a:rPr lang="en-US" b="1" dirty="0">
                <a:solidFill>
                  <a:schemeClr val="bg1"/>
                </a:solidFill>
              </a:rPr>
              <a:t> especiales, ni es recommendable empezar una variable con </a:t>
            </a:r>
            <a:r>
              <a:rPr lang="es-AR" b="1" dirty="0">
                <a:solidFill>
                  <a:schemeClr val="bg1"/>
                </a:solidFill>
              </a:rPr>
              <a:t>mayúsculas</a:t>
            </a:r>
          </a:p>
          <a:p>
            <a:r>
              <a:rPr lang="en-US" b="1" dirty="0">
                <a:solidFill>
                  <a:schemeClr val="bg1"/>
                </a:solidFill>
              </a:rPr>
              <a:t>4- Los tipos de escritura de una variable son: CamelCase, Pascal case, Snake case, Kebab case, etc.</a:t>
            </a:r>
          </a:p>
          <a:p>
            <a:r>
              <a:rPr lang="en-US" b="1" dirty="0">
                <a:solidFill>
                  <a:schemeClr val="bg1"/>
                </a:solidFill>
              </a:rPr>
              <a:t>5- Tener en cuenta que hay nombres que no se pueden usar ya que se encuentran reservados para el lenguaje</a:t>
            </a:r>
            <a:endParaRPr lang="es-AR" b="1" dirty="0">
              <a:solidFill>
                <a:schemeClr val="bg1"/>
              </a:solidFill>
            </a:endParaRPr>
          </a:p>
        </p:txBody>
      </p:sp>
      <p:pic>
        <p:nvPicPr>
          <p:cNvPr id="14" name="Imagen 13">
            <a:extLst>
              <a:ext uri="{FF2B5EF4-FFF2-40B4-BE49-F238E27FC236}">
                <a16:creationId xmlns:a16="http://schemas.microsoft.com/office/drawing/2014/main" id="{7E2CAC6F-0F30-4A5B-8F30-A7CC66BD9DB7}"/>
              </a:ext>
            </a:extLst>
          </p:cNvPr>
          <p:cNvPicPr>
            <a:picLocks noChangeAspect="1"/>
          </p:cNvPicPr>
          <p:nvPr/>
        </p:nvPicPr>
        <p:blipFill>
          <a:blip r:embed="rId4"/>
          <a:stretch>
            <a:fillRect/>
          </a:stretch>
        </p:blipFill>
        <p:spPr>
          <a:xfrm>
            <a:off x="1540956" y="2781701"/>
            <a:ext cx="8143875" cy="2340817"/>
          </a:xfrm>
          <a:prstGeom prst="rect">
            <a:avLst/>
          </a:prstGeom>
        </p:spPr>
      </p:pic>
    </p:spTree>
    <p:extLst>
      <p:ext uri="{BB962C8B-B14F-4D97-AF65-F5344CB8AC3E}">
        <p14:creationId xmlns:p14="http://schemas.microsoft.com/office/powerpoint/2010/main" val="1425441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4</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3F9DF49F-0251-4CC7-8A85-006034DB63F8}"/>
              </a:ext>
            </a:extLst>
          </p:cNvPr>
          <p:cNvSpPr txBox="1"/>
          <p:nvPr/>
        </p:nvSpPr>
        <p:spPr>
          <a:xfrm>
            <a:off x="2589275" y="521588"/>
            <a:ext cx="6348000"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i="1" u="sng" dirty="0">
                <a:solidFill>
                  <a:srgbClr val="121212"/>
                </a:solidFill>
                <a:latin typeface="Anton"/>
                <a:ea typeface="Anton"/>
                <a:cs typeface="Anton"/>
                <a:sym typeface="Anton"/>
              </a:rPr>
              <a:t>COMENTARIOS</a:t>
            </a:r>
            <a:endParaRPr sz="3600" b="0" i="1" u="sng" strike="noStrike" cap="none" dirty="0">
              <a:solidFill>
                <a:srgbClr val="121212"/>
              </a:solidFill>
              <a:latin typeface="Anton"/>
              <a:ea typeface="Anton"/>
              <a:cs typeface="Anton"/>
              <a:sym typeface="Anton"/>
            </a:endParaRPr>
          </a:p>
        </p:txBody>
      </p:sp>
      <p:sp>
        <p:nvSpPr>
          <p:cNvPr id="3" name="CuadroTexto 2">
            <a:extLst>
              <a:ext uri="{FF2B5EF4-FFF2-40B4-BE49-F238E27FC236}">
                <a16:creationId xmlns:a16="http://schemas.microsoft.com/office/drawing/2014/main" id="{4F56799A-4899-4488-980A-F6F560CF7A04}"/>
              </a:ext>
            </a:extLst>
          </p:cNvPr>
          <p:cNvSpPr txBox="1"/>
          <p:nvPr/>
        </p:nvSpPr>
        <p:spPr>
          <a:xfrm>
            <a:off x="702387" y="1263775"/>
            <a:ext cx="10962871" cy="2031325"/>
          </a:xfrm>
          <a:prstGeom prst="rect">
            <a:avLst/>
          </a:prstGeom>
          <a:noFill/>
        </p:spPr>
        <p:txBody>
          <a:bodyPr wrap="square" rtlCol="0">
            <a:spAutoFit/>
          </a:bodyPr>
          <a:lstStyle/>
          <a:p>
            <a:r>
              <a:rPr lang="es-AR" b="1" dirty="0">
                <a:solidFill>
                  <a:schemeClr val="bg1"/>
                </a:solidFill>
              </a:rPr>
              <a:t>La mayoría de los lenguajes de programación admiten 2 tipos de comentarios.</a:t>
            </a:r>
          </a:p>
          <a:p>
            <a:pPr algn="l">
              <a:buFont typeface="Arial" panose="020B0604020202020204" pitchFamily="34" charset="0"/>
              <a:buChar char="•"/>
            </a:pPr>
            <a:r>
              <a:rPr lang="es-ES" b="1" dirty="0">
                <a:solidFill>
                  <a:schemeClr val="bg1"/>
                </a:solidFill>
              </a:rPr>
              <a:t> Comentario de una sola línea</a:t>
            </a:r>
          </a:p>
          <a:p>
            <a:pPr algn="l">
              <a:buFont typeface="Arial" panose="020B0604020202020204" pitchFamily="34" charset="0"/>
              <a:buChar char="•"/>
            </a:pPr>
            <a:r>
              <a:rPr lang="es-ES" b="1" dirty="0">
                <a:solidFill>
                  <a:schemeClr val="bg1"/>
                </a:solidFill>
              </a:rPr>
              <a:t> Comentarios de varias líneas / comentarios de bloque</a:t>
            </a:r>
          </a:p>
          <a:p>
            <a:pPr algn="l"/>
            <a:r>
              <a:rPr lang="es-ES" b="1" dirty="0">
                <a:solidFill>
                  <a:schemeClr val="bg1"/>
                </a:solidFill>
              </a:rPr>
              <a:t>Como sugiere el nombre, los comentarios de una sola línea son útiles cuando se necesita agregar texto pequeño de una sola línea, mientras que las líneas múltiples funcionan mejor cuando tenemos una mayor cantidad de información para agregar, como una descripción sobre una función y cómo se puede usar, etc.</a:t>
            </a:r>
          </a:p>
          <a:p>
            <a:endParaRPr lang="es-AR" dirty="0"/>
          </a:p>
        </p:txBody>
      </p:sp>
      <p:pic>
        <p:nvPicPr>
          <p:cNvPr id="8" name="Imagen 7">
            <a:extLst>
              <a:ext uri="{FF2B5EF4-FFF2-40B4-BE49-F238E27FC236}">
                <a16:creationId xmlns:a16="http://schemas.microsoft.com/office/drawing/2014/main" id="{0DE7F470-A323-422A-89C3-0EDAEE8A9D20}"/>
              </a:ext>
            </a:extLst>
          </p:cNvPr>
          <p:cNvPicPr>
            <a:picLocks noChangeAspect="1"/>
          </p:cNvPicPr>
          <p:nvPr/>
        </p:nvPicPr>
        <p:blipFill>
          <a:blip r:embed="rId3"/>
          <a:stretch>
            <a:fillRect/>
          </a:stretch>
        </p:blipFill>
        <p:spPr>
          <a:xfrm>
            <a:off x="2815273" y="3295100"/>
            <a:ext cx="5467594" cy="2031325"/>
          </a:xfrm>
          <a:prstGeom prst="rect">
            <a:avLst/>
          </a:prstGeom>
        </p:spPr>
      </p:pic>
      <p:sp>
        <p:nvSpPr>
          <p:cNvPr id="9" name="CuadroTexto 8">
            <a:extLst>
              <a:ext uri="{FF2B5EF4-FFF2-40B4-BE49-F238E27FC236}">
                <a16:creationId xmlns:a16="http://schemas.microsoft.com/office/drawing/2014/main" id="{6C6994D5-2ECA-4475-937D-30CBB1AD1AC9}"/>
              </a:ext>
            </a:extLst>
          </p:cNvPr>
          <p:cNvSpPr txBox="1"/>
          <p:nvPr/>
        </p:nvSpPr>
        <p:spPr>
          <a:xfrm>
            <a:off x="1425896" y="5578805"/>
            <a:ext cx="9165163" cy="646331"/>
          </a:xfrm>
          <a:prstGeom prst="rect">
            <a:avLst/>
          </a:prstGeom>
          <a:noFill/>
        </p:spPr>
        <p:txBody>
          <a:bodyPr wrap="square" rtlCol="0">
            <a:spAutoFit/>
          </a:bodyPr>
          <a:lstStyle/>
          <a:p>
            <a:r>
              <a:rPr lang="es-AR" b="1" dirty="0">
                <a:solidFill>
                  <a:schemeClr val="bg1"/>
                </a:solidFill>
              </a:rPr>
              <a:t>Tomando el ejemplo anterior, en este caso agregamos unos comentarios que nos indican su funcionamiento</a:t>
            </a:r>
          </a:p>
        </p:txBody>
      </p:sp>
    </p:spTree>
    <p:extLst>
      <p:ext uri="{BB962C8B-B14F-4D97-AF65-F5344CB8AC3E}">
        <p14:creationId xmlns:p14="http://schemas.microsoft.com/office/powerpoint/2010/main" val="1767884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5</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7B371313-D1E6-4F54-B0B9-911DE44DA3EC}"/>
              </a:ext>
            </a:extLst>
          </p:cNvPr>
          <p:cNvSpPr txBox="1"/>
          <p:nvPr/>
        </p:nvSpPr>
        <p:spPr>
          <a:xfrm>
            <a:off x="2523174" y="69836"/>
            <a:ext cx="6348000"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i="1" u="sng" dirty="0">
                <a:solidFill>
                  <a:srgbClr val="121212"/>
                </a:solidFill>
                <a:latin typeface="Anton"/>
                <a:ea typeface="Anton"/>
                <a:cs typeface="Anton"/>
                <a:sym typeface="Anton"/>
              </a:rPr>
              <a:t>PSEINT – ESTRUCTURA GENERAL</a:t>
            </a:r>
            <a:endParaRPr sz="3600" b="0" i="1" u="sng" strike="noStrike" cap="none" dirty="0">
              <a:solidFill>
                <a:srgbClr val="121212"/>
              </a:solidFill>
              <a:latin typeface="Anton"/>
              <a:ea typeface="Anton"/>
              <a:cs typeface="Anton"/>
              <a:sym typeface="Anton"/>
            </a:endParaRPr>
          </a:p>
        </p:txBody>
      </p:sp>
      <p:pic>
        <p:nvPicPr>
          <p:cNvPr id="6" name="Imagen 5">
            <a:extLst>
              <a:ext uri="{FF2B5EF4-FFF2-40B4-BE49-F238E27FC236}">
                <a16:creationId xmlns:a16="http://schemas.microsoft.com/office/drawing/2014/main" id="{54B3C292-9F2D-4D10-A92B-FA657144C385}"/>
              </a:ext>
            </a:extLst>
          </p:cNvPr>
          <p:cNvPicPr>
            <a:picLocks noChangeAspect="1"/>
          </p:cNvPicPr>
          <p:nvPr/>
        </p:nvPicPr>
        <p:blipFill>
          <a:blip r:embed="rId3"/>
          <a:stretch>
            <a:fillRect/>
          </a:stretch>
        </p:blipFill>
        <p:spPr>
          <a:xfrm>
            <a:off x="1576475" y="666159"/>
            <a:ext cx="8404808" cy="6086240"/>
          </a:xfrm>
          <a:prstGeom prst="rect">
            <a:avLst/>
          </a:prstGeom>
        </p:spPr>
      </p:pic>
    </p:spTree>
    <p:extLst>
      <p:ext uri="{BB962C8B-B14F-4D97-AF65-F5344CB8AC3E}">
        <p14:creationId xmlns:p14="http://schemas.microsoft.com/office/powerpoint/2010/main" val="2471654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6</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94B7204E-34A9-4103-839E-438590F9859C}"/>
              </a:ext>
            </a:extLst>
          </p:cNvPr>
          <p:cNvSpPr txBox="1"/>
          <p:nvPr/>
        </p:nvSpPr>
        <p:spPr>
          <a:xfrm>
            <a:off x="2589275" y="521588"/>
            <a:ext cx="6348000"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b="0" i="1" u="sng" strike="noStrike" cap="none" dirty="0">
                <a:solidFill>
                  <a:srgbClr val="121212"/>
                </a:solidFill>
                <a:latin typeface="Anton"/>
                <a:ea typeface="Anton"/>
                <a:cs typeface="Anton"/>
                <a:sym typeface="Anton"/>
              </a:rPr>
              <a:t>ESCRIBIR – IMPRIMIR - MOSTRAR</a:t>
            </a:r>
            <a:endParaRPr sz="3600" b="0" i="1" u="sng" strike="noStrike" cap="none" dirty="0">
              <a:solidFill>
                <a:srgbClr val="121212"/>
              </a:solidFill>
              <a:latin typeface="Anton"/>
              <a:ea typeface="Anton"/>
              <a:cs typeface="Anton"/>
              <a:sym typeface="Anton"/>
            </a:endParaRPr>
          </a:p>
        </p:txBody>
      </p:sp>
      <p:sp>
        <p:nvSpPr>
          <p:cNvPr id="3" name="CuadroTexto 2">
            <a:extLst>
              <a:ext uri="{FF2B5EF4-FFF2-40B4-BE49-F238E27FC236}">
                <a16:creationId xmlns:a16="http://schemas.microsoft.com/office/drawing/2014/main" id="{AD0E0083-2936-4926-94AD-C3D227457D2D}"/>
              </a:ext>
            </a:extLst>
          </p:cNvPr>
          <p:cNvSpPr txBox="1"/>
          <p:nvPr/>
        </p:nvSpPr>
        <p:spPr>
          <a:xfrm>
            <a:off x="960268" y="1435840"/>
            <a:ext cx="10271464" cy="923330"/>
          </a:xfrm>
          <a:prstGeom prst="rect">
            <a:avLst/>
          </a:prstGeom>
          <a:noFill/>
        </p:spPr>
        <p:txBody>
          <a:bodyPr wrap="square" rtlCol="0">
            <a:spAutoFit/>
          </a:bodyPr>
          <a:lstStyle/>
          <a:p>
            <a:r>
              <a:rPr lang="es-AR" b="1" dirty="0">
                <a:solidFill>
                  <a:schemeClr val="bg1"/>
                </a:solidFill>
              </a:rPr>
              <a:t>La instrucción Escribir permite mostrar por pantalla </a:t>
            </a:r>
            <a:r>
              <a:rPr lang="es-ES" b="1" dirty="0">
                <a:solidFill>
                  <a:schemeClr val="bg1"/>
                </a:solidFill>
              </a:rPr>
              <a:t>los valores obtenidos de evaluar N expresiones. Dado que puede incluir una o más expresiones, mostrará uno o más valores.</a:t>
            </a:r>
          </a:p>
          <a:p>
            <a:r>
              <a:rPr lang="es-ES" b="1" dirty="0">
                <a:solidFill>
                  <a:schemeClr val="bg1"/>
                </a:solidFill>
              </a:rPr>
              <a:t>Tanto &lt;ESCRIBIR&gt; &lt;IMPRIMIR&gt; &lt;MOSTRAR&gt;  cumplen la misma función, son sinónimos.</a:t>
            </a:r>
          </a:p>
        </p:txBody>
      </p:sp>
      <p:pic>
        <p:nvPicPr>
          <p:cNvPr id="8" name="Imagen 7">
            <a:extLst>
              <a:ext uri="{FF2B5EF4-FFF2-40B4-BE49-F238E27FC236}">
                <a16:creationId xmlns:a16="http://schemas.microsoft.com/office/drawing/2014/main" id="{9ADCB889-5CAE-48D4-BBC5-E383B6C2A168}"/>
              </a:ext>
            </a:extLst>
          </p:cNvPr>
          <p:cNvPicPr>
            <a:picLocks noChangeAspect="1"/>
          </p:cNvPicPr>
          <p:nvPr/>
        </p:nvPicPr>
        <p:blipFill>
          <a:blip r:embed="rId3"/>
          <a:stretch>
            <a:fillRect/>
          </a:stretch>
        </p:blipFill>
        <p:spPr>
          <a:xfrm>
            <a:off x="960268" y="2885862"/>
            <a:ext cx="10316892" cy="3748006"/>
          </a:xfrm>
          <a:prstGeom prst="rect">
            <a:avLst/>
          </a:prstGeom>
        </p:spPr>
      </p:pic>
    </p:spTree>
    <p:extLst>
      <p:ext uri="{BB962C8B-B14F-4D97-AF65-F5344CB8AC3E}">
        <p14:creationId xmlns:p14="http://schemas.microsoft.com/office/powerpoint/2010/main" val="29269546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7</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C267B037-4674-4644-9CE8-7F3E8D37FB5C}"/>
              </a:ext>
            </a:extLst>
          </p:cNvPr>
          <p:cNvSpPr txBox="1"/>
          <p:nvPr/>
        </p:nvSpPr>
        <p:spPr>
          <a:xfrm>
            <a:off x="2589275" y="521588"/>
            <a:ext cx="6348000"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b="0" i="1" u="sng" strike="noStrike" cap="none" dirty="0">
                <a:solidFill>
                  <a:srgbClr val="121212"/>
                </a:solidFill>
                <a:latin typeface="Anton"/>
                <a:ea typeface="Anton"/>
                <a:cs typeface="Anton"/>
                <a:sym typeface="Anton"/>
              </a:rPr>
              <a:t>LEER</a:t>
            </a:r>
            <a:endParaRPr sz="3600" b="0" i="1" u="sng" strike="noStrike" cap="none" dirty="0">
              <a:solidFill>
                <a:srgbClr val="121212"/>
              </a:solidFill>
              <a:latin typeface="Anton"/>
              <a:ea typeface="Anton"/>
              <a:cs typeface="Anton"/>
              <a:sym typeface="Anton"/>
            </a:endParaRPr>
          </a:p>
        </p:txBody>
      </p:sp>
      <p:sp>
        <p:nvSpPr>
          <p:cNvPr id="3" name="CuadroTexto 2">
            <a:extLst>
              <a:ext uri="{FF2B5EF4-FFF2-40B4-BE49-F238E27FC236}">
                <a16:creationId xmlns:a16="http://schemas.microsoft.com/office/drawing/2014/main" id="{80C9CD6B-CA73-4976-B483-E3952320CBAA}"/>
              </a:ext>
            </a:extLst>
          </p:cNvPr>
          <p:cNvSpPr txBox="1"/>
          <p:nvPr/>
        </p:nvSpPr>
        <p:spPr>
          <a:xfrm>
            <a:off x="906219" y="1376038"/>
            <a:ext cx="10625874" cy="923330"/>
          </a:xfrm>
          <a:prstGeom prst="rect">
            <a:avLst/>
          </a:prstGeom>
          <a:noFill/>
        </p:spPr>
        <p:txBody>
          <a:bodyPr wrap="square" rtlCol="0">
            <a:spAutoFit/>
          </a:bodyPr>
          <a:lstStyle/>
          <a:p>
            <a:r>
              <a:rPr lang="es-AR" b="1" dirty="0">
                <a:solidFill>
                  <a:schemeClr val="bg1"/>
                </a:solidFill>
              </a:rPr>
              <a:t>La instrucción LEER permite ingresar información desde el teclado. </a:t>
            </a:r>
          </a:p>
          <a:p>
            <a:r>
              <a:rPr lang="es-ES" b="1" dirty="0">
                <a:solidFill>
                  <a:schemeClr val="bg1"/>
                </a:solidFill>
              </a:rPr>
              <a:t>Esta instrucción lee N valores desde el teclado y los asigna a las N variables mencionadas. Pueden incluirse una o más variables, por lo tanto el comando leerá uno o más valores</a:t>
            </a:r>
            <a:endParaRPr lang="es-AR" b="1" dirty="0">
              <a:solidFill>
                <a:schemeClr val="bg1"/>
              </a:solidFill>
            </a:endParaRPr>
          </a:p>
        </p:txBody>
      </p:sp>
      <p:pic>
        <p:nvPicPr>
          <p:cNvPr id="8" name="Imagen 7">
            <a:extLst>
              <a:ext uri="{FF2B5EF4-FFF2-40B4-BE49-F238E27FC236}">
                <a16:creationId xmlns:a16="http://schemas.microsoft.com/office/drawing/2014/main" id="{1E60FE89-FE63-499B-89DA-4D984C1B0805}"/>
              </a:ext>
            </a:extLst>
          </p:cNvPr>
          <p:cNvPicPr>
            <a:picLocks noChangeAspect="1"/>
          </p:cNvPicPr>
          <p:nvPr/>
        </p:nvPicPr>
        <p:blipFill>
          <a:blip r:embed="rId3"/>
          <a:stretch>
            <a:fillRect/>
          </a:stretch>
        </p:blipFill>
        <p:spPr>
          <a:xfrm>
            <a:off x="1164744" y="2549794"/>
            <a:ext cx="9353856" cy="2245029"/>
          </a:xfrm>
          <a:prstGeom prst="rect">
            <a:avLst/>
          </a:prstGeom>
        </p:spPr>
      </p:pic>
      <p:sp>
        <p:nvSpPr>
          <p:cNvPr id="9" name="CuadroTexto 8">
            <a:extLst>
              <a:ext uri="{FF2B5EF4-FFF2-40B4-BE49-F238E27FC236}">
                <a16:creationId xmlns:a16="http://schemas.microsoft.com/office/drawing/2014/main" id="{203F69BA-95F2-4262-B302-C615FB43FEC3}"/>
              </a:ext>
            </a:extLst>
          </p:cNvPr>
          <p:cNvSpPr txBox="1"/>
          <p:nvPr/>
        </p:nvSpPr>
        <p:spPr>
          <a:xfrm>
            <a:off x="906219" y="5015883"/>
            <a:ext cx="9986682" cy="646331"/>
          </a:xfrm>
          <a:prstGeom prst="rect">
            <a:avLst/>
          </a:prstGeom>
          <a:noFill/>
        </p:spPr>
        <p:txBody>
          <a:bodyPr wrap="square" rtlCol="0">
            <a:spAutoFit/>
          </a:bodyPr>
          <a:lstStyle/>
          <a:p>
            <a:r>
              <a:rPr lang="es-AR" b="1" dirty="0">
                <a:solidFill>
                  <a:schemeClr val="bg1"/>
                </a:solidFill>
              </a:rPr>
              <a:t>En este ejemplo nuestro programa lee los datos ingresados por el usuario y los guarda</a:t>
            </a:r>
          </a:p>
          <a:p>
            <a:r>
              <a:rPr lang="es-AR" b="1" dirty="0">
                <a:solidFill>
                  <a:schemeClr val="bg1"/>
                </a:solidFill>
              </a:rPr>
              <a:t>En la variable “nombreCompleto”</a:t>
            </a:r>
          </a:p>
        </p:txBody>
      </p:sp>
    </p:spTree>
    <p:extLst>
      <p:ext uri="{BB962C8B-B14F-4D97-AF65-F5344CB8AC3E}">
        <p14:creationId xmlns:p14="http://schemas.microsoft.com/office/powerpoint/2010/main" val="875134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8</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A22CE247-DB06-4405-8ECB-9B0842723BB7}"/>
              </a:ext>
            </a:extLst>
          </p:cNvPr>
          <p:cNvSpPr txBox="1"/>
          <p:nvPr/>
        </p:nvSpPr>
        <p:spPr>
          <a:xfrm>
            <a:off x="2468089" y="193431"/>
            <a:ext cx="6348000"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b="0" i="1" u="sng" strike="noStrike" cap="none" dirty="0">
                <a:solidFill>
                  <a:srgbClr val="121212"/>
                </a:solidFill>
                <a:latin typeface="Anton"/>
                <a:ea typeface="Anton"/>
                <a:cs typeface="Anton"/>
                <a:sym typeface="Anton"/>
              </a:rPr>
              <a:t>ASIGNACION O PROCESO</a:t>
            </a:r>
            <a:endParaRPr sz="3600" b="0" i="1" u="sng" strike="noStrike" cap="none" dirty="0">
              <a:solidFill>
                <a:srgbClr val="121212"/>
              </a:solidFill>
              <a:latin typeface="Anton"/>
              <a:ea typeface="Anton"/>
              <a:cs typeface="Anton"/>
              <a:sym typeface="Anton"/>
            </a:endParaRPr>
          </a:p>
        </p:txBody>
      </p:sp>
      <p:pic>
        <p:nvPicPr>
          <p:cNvPr id="6" name="Imagen 5">
            <a:extLst>
              <a:ext uri="{FF2B5EF4-FFF2-40B4-BE49-F238E27FC236}">
                <a16:creationId xmlns:a16="http://schemas.microsoft.com/office/drawing/2014/main" id="{3BA6DFD1-64E4-4495-8262-F87C9A17A487}"/>
              </a:ext>
            </a:extLst>
          </p:cNvPr>
          <p:cNvPicPr>
            <a:picLocks noChangeAspect="1"/>
          </p:cNvPicPr>
          <p:nvPr/>
        </p:nvPicPr>
        <p:blipFill>
          <a:blip r:embed="rId3"/>
          <a:stretch>
            <a:fillRect/>
          </a:stretch>
        </p:blipFill>
        <p:spPr>
          <a:xfrm>
            <a:off x="1918225" y="1263775"/>
            <a:ext cx="8139528" cy="2336029"/>
          </a:xfrm>
          <a:prstGeom prst="rect">
            <a:avLst/>
          </a:prstGeom>
        </p:spPr>
      </p:pic>
      <p:pic>
        <p:nvPicPr>
          <p:cNvPr id="9" name="Imagen 8">
            <a:extLst>
              <a:ext uri="{FF2B5EF4-FFF2-40B4-BE49-F238E27FC236}">
                <a16:creationId xmlns:a16="http://schemas.microsoft.com/office/drawing/2014/main" id="{FA347CD4-C888-4CD2-98BE-380F645A97E9}"/>
              </a:ext>
            </a:extLst>
          </p:cNvPr>
          <p:cNvPicPr>
            <a:picLocks noChangeAspect="1"/>
          </p:cNvPicPr>
          <p:nvPr/>
        </p:nvPicPr>
        <p:blipFill>
          <a:blip r:embed="rId4"/>
          <a:stretch>
            <a:fillRect/>
          </a:stretch>
        </p:blipFill>
        <p:spPr>
          <a:xfrm>
            <a:off x="1918225" y="3720867"/>
            <a:ext cx="8139528" cy="2943702"/>
          </a:xfrm>
          <a:prstGeom prst="rect">
            <a:avLst/>
          </a:prstGeom>
        </p:spPr>
      </p:pic>
    </p:spTree>
    <p:extLst>
      <p:ext uri="{BB962C8B-B14F-4D97-AF65-F5344CB8AC3E}">
        <p14:creationId xmlns:p14="http://schemas.microsoft.com/office/powerpoint/2010/main" val="1588846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44E3CE2F-4732-485E-A4C0-76E8778A17B0}"/>
              </a:ext>
            </a:extLst>
          </p:cNvPr>
          <p:cNvSpPr>
            <a:spLocks noGrp="1"/>
          </p:cNvSpPr>
          <p:nvPr>
            <p:ph type="sldNum" sz="quarter" idx="12"/>
          </p:nvPr>
        </p:nvSpPr>
        <p:spPr/>
        <p:txBody>
          <a:bodyPr/>
          <a:lstStyle/>
          <a:p>
            <a:fld id="{2C43FE11-BAD3-41A4-A69F-188AE344B11E}" type="slidenum">
              <a:rPr lang="es-AR" smtClean="0"/>
              <a:t>9</a:t>
            </a:fld>
            <a:endParaRPr lang="es-AR" dirty="0"/>
          </a:p>
        </p:txBody>
      </p:sp>
      <p:pic>
        <p:nvPicPr>
          <p:cNvPr id="7" name="Picture 2">
            <a:extLst>
              <a:ext uri="{FF2B5EF4-FFF2-40B4-BE49-F238E27FC236}">
                <a16:creationId xmlns:a16="http://schemas.microsoft.com/office/drawing/2014/main" id="{CBD451EB-B0D6-4D21-9784-852362399E5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554" y="126394"/>
            <a:ext cx="11620870" cy="48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Google Shape;265;p50">
            <a:extLst>
              <a:ext uri="{FF2B5EF4-FFF2-40B4-BE49-F238E27FC236}">
                <a16:creationId xmlns:a16="http://schemas.microsoft.com/office/drawing/2014/main" id="{0247027F-C822-45AE-B2E7-A9CC874C6058}"/>
              </a:ext>
            </a:extLst>
          </p:cNvPr>
          <p:cNvSpPr txBox="1"/>
          <p:nvPr/>
        </p:nvSpPr>
        <p:spPr>
          <a:xfrm>
            <a:off x="1934308" y="521588"/>
            <a:ext cx="7002967" cy="74218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3600" b="0" i="1" u="sng" strike="noStrike" cap="none" dirty="0">
                <a:solidFill>
                  <a:srgbClr val="121212"/>
                </a:solidFill>
                <a:latin typeface="Anton"/>
                <a:ea typeface="Anton"/>
                <a:cs typeface="Anton"/>
                <a:sym typeface="Anton"/>
              </a:rPr>
              <a:t>EJEMPLOS: </a:t>
            </a:r>
            <a:endParaRPr sz="3600" b="0" i="1" u="sng" strike="noStrike" cap="none" dirty="0">
              <a:solidFill>
                <a:srgbClr val="121212"/>
              </a:solidFill>
              <a:latin typeface="Anton"/>
              <a:ea typeface="Anton"/>
              <a:cs typeface="Anton"/>
              <a:sym typeface="Anton"/>
            </a:endParaRPr>
          </a:p>
        </p:txBody>
      </p:sp>
      <p:sp>
        <p:nvSpPr>
          <p:cNvPr id="3" name="CuadroTexto 2">
            <a:extLst>
              <a:ext uri="{FF2B5EF4-FFF2-40B4-BE49-F238E27FC236}">
                <a16:creationId xmlns:a16="http://schemas.microsoft.com/office/drawing/2014/main" id="{737F3832-94CC-4A23-8FA3-873C1CA4494A}"/>
              </a:ext>
            </a:extLst>
          </p:cNvPr>
          <p:cNvSpPr txBox="1"/>
          <p:nvPr/>
        </p:nvSpPr>
        <p:spPr>
          <a:xfrm>
            <a:off x="1055078" y="1263775"/>
            <a:ext cx="10251830" cy="923330"/>
          </a:xfrm>
          <a:prstGeom prst="rect">
            <a:avLst/>
          </a:prstGeom>
          <a:noFill/>
        </p:spPr>
        <p:txBody>
          <a:bodyPr wrap="square" rtlCol="0">
            <a:spAutoFit/>
          </a:bodyPr>
          <a:lstStyle/>
          <a:p>
            <a:r>
              <a:rPr lang="en-US" b="1" dirty="0">
                <a:solidFill>
                  <a:schemeClr val="bg1"/>
                </a:solidFill>
              </a:rPr>
              <a:t>Crear un programa que calcule el area y </a:t>
            </a:r>
            <a:r>
              <a:rPr lang="es-AR" b="1" dirty="0">
                <a:solidFill>
                  <a:schemeClr val="bg1"/>
                </a:solidFill>
              </a:rPr>
              <a:t>perímetro</a:t>
            </a:r>
            <a:r>
              <a:rPr lang="en-US" b="1" dirty="0">
                <a:solidFill>
                  <a:schemeClr val="bg1"/>
                </a:solidFill>
              </a:rPr>
              <a:t> de un </a:t>
            </a:r>
            <a:r>
              <a:rPr lang="es-AR" b="1" dirty="0">
                <a:solidFill>
                  <a:schemeClr val="bg1"/>
                </a:solidFill>
              </a:rPr>
              <a:t>rectángulo</a:t>
            </a:r>
            <a:r>
              <a:rPr lang="en-US" b="1" dirty="0">
                <a:solidFill>
                  <a:schemeClr val="bg1"/>
                </a:solidFill>
              </a:rPr>
              <a:t>, para esto se debe solicitor al usuario</a:t>
            </a:r>
          </a:p>
          <a:p>
            <a:r>
              <a:rPr lang="en-US" b="1" dirty="0">
                <a:solidFill>
                  <a:schemeClr val="bg1"/>
                </a:solidFill>
              </a:rPr>
              <a:t>que ingrese la base y la altura, por ultimo tendremos que mostrar por pantalla el area y perímetro del</a:t>
            </a:r>
          </a:p>
          <a:p>
            <a:r>
              <a:rPr lang="en-US" b="1" dirty="0">
                <a:solidFill>
                  <a:schemeClr val="bg1"/>
                </a:solidFill>
              </a:rPr>
              <a:t> rectángulo.</a:t>
            </a:r>
            <a:endParaRPr lang="es-AR" b="1" dirty="0">
              <a:solidFill>
                <a:schemeClr val="bg1"/>
              </a:solidFill>
            </a:endParaRPr>
          </a:p>
        </p:txBody>
      </p:sp>
      <p:pic>
        <p:nvPicPr>
          <p:cNvPr id="8" name="Imagen 7">
            <a:extLst>
              <a:ext uri="{FF2B5EF4-FFF2-40B4-BE49-F238E27FC236}">
                <a16:creationId xmlns:a16="http://schemas.microsoft.com/office/drawing/2014/main" id="{13EC3ED1-C54C-4535-BA05-07F03A0A59A9}"/>
              </a:ext>
            </a:extLst>
          </p:cNvPr>
          <p:cNvPicPr>
            <a:picLocks noChangeAspect="1"/>
          </p:cNvPicPr>
          <p:nvPr/>
        </p:nvPicPr>
        <p:blipFill>
          <a:blip r:embed="rId3"/>
          <a:stretch>
            <a:fillRect/>
          </a:stretch>
        </p:blipFill>
        <p:spPr>
          <a:xfrm>
            <a:off x="451812" y="2379614"/>
            <a:ext cx="5290474" cy="4421061"/>
          </a:xfrm>
          <a:prstGeom prst="rect">
            <a:avLst/>
          </a:prstGeom>
        </p:spPr>
      </p:pic>
      <p:sp>
        <p:nvSpPr>
          <p:cNvPr id="9" name="CuadroTexto 8">
            <a:extLst>
              <a:ext uri="{FF2B5EF4-FFF2-40B4-BE49-F238E27FC236}">
                <a16:creationId xmlns:a16="http://schemas.microsoft.com/office/drawing/2014/main" id="{F5E5D880-0FAB-4836-ABF1-F8E14B71EDE0}"/>
              </a:ext>
            </a:extLst>
          </p:cNvPr>
          <p:cNvSpPr txBox="1"/>
          <p:nvPr/>
        </p:nvSpPr>
        <p:spPr>
          <a:xfrm>
            <a:off x="5742286" y="2379614"/>
            <a:ext cx="6056137" cy="2308324"/>
          </a:xfrm>
          <a:prstGeom prst="rect">
            <a:avLst/>
          </a:prstGeom>
          <a:noFill/>
        </p:spPr>
        <p:txBody>
          <a:bodyPr wrap="square" rtlCol="0">
            <a:spAutoFit/>
          </a:bodyPr>
          <a:lstStyle/>
          <a:p>
            <a:r>
              <a:rPr lang="en-US" b="1" dirty="0">
                <a:solidFill>
                  <a:schemeClr val="bg1"/>
                </a:solidFill>
              </a:rPr>
              <a:t>Si observamos el programa, podemos notar que </a:t>
            </a:r>
          </a:p>
          <a:p>
            <a:r>
              <a:rPr lang="en-US" b="1" dirty="0">
                <a:solidFill>
                  <a:schemeClr val="bg1"/>
                </a:solidFill>
              </a:rPr>
              <a:t>incluimos las siguientes buenas practicas:</a:t>
            </a:r>
          </a:p>
          <a:p>
            <a:pPr marL="285750" indent="-285750">
              <a:buFontTx/>
              <a:buChar char="-"/>
            </a:pPr>
            <a:r>
              <a:rPr lang="en-US" b="1" dirty="0">
                <a:solidFill>
                  <a:schemeClr val="bg1"/>
                </a:solidFill>
              </a:rPr>
              <a:t>Nombre del programa alucibo a lo que se pide.</a:t>
            </a:r>
          </a:p>
          <a:p>
            <a:pPr marL="285750" indent="-285750">
              <a:buFontTx/>
              <a:buChar char="-"/>
            </a:pPr>
            <a:r>
              <a:rPr lang="en-US" b="1" dirty="0">
                <a:solidFill>
                  <a:schemeClr val="bg1"/>
                </a:solidFill>
              </a:rPr>
              <a:t>Variables que nos dan una clara idea del valor que guardan.</a:t>
            </a:r>
          </a:p>
          <a:p>
            <a:pPr marL="285750" indent="-285750">
              <a:buFontTx/>
              <a:buChar char="-"/>
            </a:pPr>
            <a:r>
              <a:rPr lang="en-US" b="1" dirty="0">
                <a:solidFill>
                  <a:schemeClr val="bg1"/>
                </a:solidFill>
              </a:rPr>
              <a:t>Comentarios claros que nos indican las distintas partes de nuestro programa.</a:t>
            </a:r>
          </a:p>
          <a:p>
            <a:endParaRPr lang="es-AR" dirty="0"/>
          </a:p>
        </p:txBody>
      </p:sp>
    </p:spTree>
    <p:extLst>
      <p:ext uri="{BB962C8B-B14F-4D97-AF65-F5344CB8AC3E}">
        <p14:creationId xmlns:p14="http://schemas.microsoft.com/office/powerpoint/2010/main" val="9157010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TM04033919[[fn=Circuito]]</Template>
  <TotalTime>4319</TotalTime>
  <Words>1233</Words>
  <Application>Microsoft Office PowerPoint</Application>
  <PresentationFormat>Widescreen</PresentationFormat>
  <Paragraphs>104</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Anton</vt:lpstr>
      <vt:lpstr>Arial</vt:lpstr>
      <vt:lpstr>Calibri</vt:lpstr>
      <vt:lpstr>Tw Cen MT</vt:lpstr>
      <vt:lpstr>Circuito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Richard lozano</dc:creator>
  <cp:lastModifiedBy>Richard lozano</cp:lastModifiedBy>
  <cp:revision>12</cp:revision>
  <dcterms:created xsi:type="dcterms:W3CDTF">2022-08-15T03:12:18Z</dcterms:created>
  <dcterms:modified xsi:type="dcterms:W3CDTF">2023-08-31T18:36:29Z</dcterms:modified>
</cp:coreProperties>
</file>

<file path=docProps/thumbnail.jpeg>
</file>